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31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33.xml" ContentType="application/vnd.openxmlformats-officedocument.presentationml.notesSlide+xml"/>
  <Override PartName="/ppt/tags/tag109.xml" ContentType="application/vnd.openxmlformats-officedocument.presentationml.tags+xml"/>
  <Override PartName="/ppt/notesSlides/notesSlide34.xml" ContentType="application/vnd.openxmlformats-officedocument.presentationml.notesSlide+xml"/>
  <Override PartName="/ppt/tags/tag110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47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1" r:id="rId5"/>
    <p:sldMasterId id="2147483682" r:id="rId6"/>
    <p:sldMasterId id="2147483693" r:id="rId7"/>
    <p:sldMasterId id="2147483704" r:id="rId8"/>
  </p:sldMasterIdLst>
  <p:notesMasterIdLst>
    <p:notesMasterId r:id="rId85"/>
  </p:notesMasterIdLst>
  <p:sldIdLst>
    <p:sldId id="812" r:id="rId9"/>
    <p:sldId id="1055" r:id="rId10"/>
    <p:sldId id="1056" r:id="rId11"/>
    <p:sldId id="814" r:id="rId12"/>
    <p:sldId id="934" r:id="rId13"/>
    <p:sldId id="816" r:id="rId14"/>
    <p:sldId id="817" r:id="rId15"/>
    <p:sldId id="818" r:id="rId16"/>
    <p:sldId id="819" r:id="rId17"/>
    <p:sldId id="820" r:id="rId18"/>
    <p:sldId id="821" r:id="rId19"/>
    <p:sldId id="822" r:id="rId20"/>
    <p:sldId id="823" r:id="rId21"/>
    <p:sldId id="824" r:id="rId22"/>
    <p:sldId id="825" r:id="rId23"/>
    <p:sldId id="826" r:id="rId24"/>
    <p:sldId id="827" r:id="rId25"/>
    <p:sldId id="828" r:id="rId26"/>
    <p:sldId id="829" r:id="rId27"/>
    <p:sldId id="830" r:id="rId28"/>
    <p:sldId id="831" r:id="rId29"/>
    <p:sldId id="832" r:id="rId30"/>
    <p:sldId id="833" r:id="rId31"/>
    <p:sldId id="834" r:id="rId32"/>
    <p:sldId id="1057" r:id="rId33"/>
    <p:sldId id="835" r:id="rId34"/>
    <p:sldId id="836" r:id="rId35"/>
    <p:sldId id="837" r:id="rId36"/>
    <p:sldId id="838" r:id="rId37"/>
    <p:sldId id="1059" r:id="rId38"/>
    <p:sldId id="1063" r:id="rId39"/>
    <p:sldId id="839" r:id="rId40"/>
    <p:sldId id="840" r:id="rId41"/>
    <p:sldId id="841" r:id="rId42"/>
    <p:sldId id="842" r:id="rId43"/>
    <p:sldId id="843" r:id="rId44"/>
    <p:sldId id="844" r:id="rId45"/>
    <p:sldId id="845" r:id="rId46"/>
    <p:sldId id="846" r:id="rId47"/>
    <p:sldId id="847" r:id="rId48"/>
    <p:sldId id="848" r:id="rId49"/>
    <p:sldId id="849" r:id="rId50"/>
    <p:sldId id="850" r:id="rId51"/>
    <p:sldId id="851" r:id="rId52"/>
    <p:sldId id="852" r:id="rId53"/>
    <p:sldId id="853" r:id="rId54"/>
    <p:sldId id="854" r:id="rId55"/>
    <p:sldId id="855" r:id="rId56"/>
    <p:sldId id="856" r:id="rId57"/>
    <p:sldId id="857" r:id="rId58"/>
    <p:sldId id="858" r:id="rId59"/>
    <p:sldId id="859" r:id="rId60"/>
    <p:sldId id="1064" r:id="rId61"/>
    <p:sldId id="860" r:id="rId62"/>
    <p:sldId id="983" r:id="rId63"/>
    <p:sldId id="984" r:id="rId64"/>
    <p:sldId id="985" r:id="rId65"/>
    <p:sldId id="986" r:id="rId66"/>
    <p:sldId id="987" r:id="rId67"/>
    <p:sldId id="988" r:id="rId68"/>
    <p:sldId id="989" r:id="rId69"/>
    <p:sldId id="990" r:id="rId70"/>
    <p:sldId id="991" r:id="rId71"/>
    <p:sldId id="992" r:id="rId72"/>
    <p:sldId id="993" r:id="rId73"/>
    <p:sldId id="994" r:id="rId74"/>
    <p:sldId id="995" r:id="rId75"/>
    <p:sldId id="996" r:id="rId76"/>
    <p:sldId id="997" r:id="rId77"/>
    <p:sldId id="998" r:id="rId78"/>
    <p:sldId id="999" r:id="rId79"/>
    <p:sldId id="1000" r:id="rId80"/>
    <p:sldId id="1001" r:id="rId81"/>
    <p:sldId id="1002" r:id="rId82"/>
    <p:sldId id="1003" r:id="rId83"/>
    <p:sldId id="1005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2FC338"/>
    <a:srgbClr val="E46C0A"/>
    <a:srgbClr val="FF00FF"/>
    <a:srgbClr val="2BEDFF"/>
    <a:srgbClr val="290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564625-CC01-2247-2B71-A865C7EB1CF9}" v="2" dt="2024-11-11T20:05:14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3"/>
    <p:restoredTop sz="50000" autoAdjust="0"/>
  </p:normalViewPr>
  <p:slideViewPr>
    <p:cSldViewPr snapToGrid="0" snapToObjects="1">
      <p:cViewPr varScale="1">
        <p:scale>
          <a:sx n="128" d="100"/>
          <a:sy n="128" d="100"/>
        </p:scale>
        <p:origin x="171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tableStyles" Target="tableStyle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90" Type="http://schemas.microsoft.com/office/2016/11/relationships/changesInfo" Target="changesInfos/changesInfo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viewProps" Target="viewProps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CATALIN ROSU" userId="S::gabriel-catalin.rosu@s.unibuc.ro::99fc966a-832c-473f-9ac8-c4124895569e" providerId="AD" clId="Web-{7F564625-CC01-2247-2B71-A865C7EB1CF9}"/>
    <pc:docChg chg="sldOrd">
      <pc:chgData name="GABRIEL CATALIN ROSU" userId="S::gabriel-catalin.rosu@s.unibuc.ro::99fc966a-832c-473f-9ac8-c4124895569e" providerId="AD" clId="Web-{7F564625-CC01-2247-2B71-A865C7EB1CF9}" dt="2024-11-11T20:05:14.955" v="1"/>
      <pc:docMkLst>
        <pc:docMk/>
      </pc:docMkLst>
      <pc:sldChg chg="ord">
        <pc:chgData name="GABRIEL CATALIN ROSU" userId="S::gabriel-catalin.rosu@s.unibuc.ro::99fc966a-832c-473f-9ac8-c4124895569e" providerId="AD" clId="Web-{7F564625-CC01-2247-2B71-A865C7EB1CF9}" dt="2024-11-11T20:05:14.955" v="1"/>
        <pc:sldMkLst>
          <pc:docMk/>
          <pc:sldMk cId="323905339" sldId="8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12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13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14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15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16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17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18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19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20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21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22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23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24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25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80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26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27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28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29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F7EB81E-636E-1F4E-8B58-E0FA68DAAF19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7017EB74-9883-9E43-8187-FA772C32651D}" type="slidenum">
              <a:rPr lang="en-US"/>
              <a:pPr/>
              <a:t>48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9E78DFE9-0F1D-D445-AE32-576316E89F66}" type="slidenum">
              <a:rPr lang="en-US"/>
              <a:pPr/>
              <a:t>49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3685EE49-87A7-B54E-B2A7-76E1A9D9855F}" type="slidenum">
              <a:rPr lang="en-US"/>
              <a:pPr/>
              <a:t>50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8405DF91-7915-C04E-9E27-F77D6ECA2C4D}" type="slidenum">
              <a:rPr lang="en-US"/>
              <a:pPr/>
              <a:t>52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089A4-0043-2CAC-8D45-C43D4D50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48609741-7126-39E6-0EBC-ED3156D382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8405DF91-7915-C04E-9E27-F77D6ECA2C4D}" type="slidenum">
              <a:rPr lang="en-US"/>
              <a:pPr/>
              <a:t>53</a:t>
            </a:fld>
            <a:endParaRPr lang="en-US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7A2EE37E-D7C9-34DC-1D1F-460609979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D8BC757-23BD-90C4-0ABA-7C8874B07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42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E32B468-EF8F-44C2-915B-AEAAC903B378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713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5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9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320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A4BFF-0DAA-AD48-9FEA-59BA5445D95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7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86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829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28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1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sz="11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2686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1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sz="11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250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7978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B6B19-4D4F-4E17-93AB-B29761E5795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51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2564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92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8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9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10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AC11FB9-01DC-4749-863F-C5A4B592CD48}" type="slidenum">
              <a:rPr lang="en-US" sz="1200">
                <a:latin typeface="Calibri" charset="0"/>
                <a:cs typeface="Arial" charset="0"/>
              </a:rPr>
              <a:pPr eaLnBrk="1" hangingPunct="1"/>
              <a:t>11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revor@ee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mailto:radu.ionescu@fmi.unibuc.r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9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3.emf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7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3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emf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1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3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emf"/><Relationship Id="rId5" Type="http://schemas.openxmlformats.org/officeDocument/2006/relationships/image" Target="../media/image22.jpg"/><Relationship Id="rId10" Type="http://schemas.openxmlformats.org/officeDocument/2006/relationships/image" Target="../media/image36.emf"/><Relationship Id="rId4" Type="http://schemas.openxmlformats.org/officeDocument/2006/relationships/image" Target="../media/image21.jpg"/><Relationship Id="rId9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1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1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1.jp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23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.emf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21.jp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0.emf"/><Relationship Id="rId5" Type="http://schemas.openxmlformats.org/officeDocument/2006/relationships/image" Target="../media/image24.emf"/><Relationship Id="rId4" Type="http://schemas.openxmlformats.org/officeDocument/2006/relationships/image" Target="../media/image22.jpg"/><Relationship Id="rId9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23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0.emf"/><Relationship Id="rId5" Type="http://schemas.openxmlformats.org/officeDocument/2006/relationships/image" Target="../media/image24.emf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2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7.emf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24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7.emf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7.emf"/><Relationship Id="rId5" Type="http://schemas.openxmlformats.org/officeDocument/2006/relationships/image" Target="../media/image51.jpg"/><Relationship Id="rId4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7.emf"/><Relationship Id="rId5" Type="http://schemas.openxmlformats.org/officeDocument/2006/relationships/image" Target="../media/image44.jpg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7.emf"/><Relationship Id="rId5" Type="http://schemas.openxmlformats.org/officeDocument/2006/relationships/image" Target="../media/image52.jp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7.png"/><Relationship Id="rId7" Type="http://schemas.openxmlformats.org/officeDocument/2006/relationships/image" Target="../media/image15.png"/><Relationship Id="rId12" Type="http://schemas.openxmlformats.org/officeDocument/2006/relationships/image" Target="../media/image7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9.png"/><Relationship Id="rId11" Type="http://schemas.openxmlformats.org/officeDocument/2006/relationships/image" Target="../media/image71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7.png"/><Relationship Id="rId7" Type="http://schemas.openxmlformats.org/officeDocument/2006/relationships/image" Target="../media/image15.png"/><Relationship Id="rId12" Type="http://schemas.openxmlformats.org/officeDocument/2006/relationships/image" Target="../media/image7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9.png"/><Relationship Id="rId11" Type="http://schemas.openxmlformats.org/officeDocument/2006/relationships/image" Target="../media/image71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76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75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notesSlide" Target="../notesSlides/notesSlide30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Layout" Target="../slideLayouts/slideLayout47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26" Type="http://schemas.openxmlformats.org/officeDocument/2006/relationships/tags" Target="../tags/tag48.xml"/><Relationship Id="rId3" Type="http://schemas.openxmlformats.org/officeDocument/2006/relationships/tags" Target="../tags/tag25.xml"/><Relationship Id="rId21" Type="http://schemas.openxmlformats.org/officeDocument/2006/relationships/tags" Target="../tags/tag43.xml"/><Relationship Id="rId34" Type="http://schemas.openxmlformats.org/officeDocument/2006/relationships/image" Target="../media/image76.pn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tags" Target="../tags/tag47.xml"/><Relationship Id="rId33" Type="http://schemas.openxmlformats.org/officeDocument/2006/relationships/image" Target="../media/image75.png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tags" Target="../tags/tag42.xml"/><Relationship Id="rId29" Type="http://schemas.openxmlformats.org/officeDocument/2006/relationships/tags" Target="../tags/tag51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tags" Target="../tags/tag46.xml"/><Relationship Id="rId32" Type="http://schemas.openxmlformats.org/officeDocument/2006/relationships/notesSlide" Target="../notesSlides/notesSlide31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tags" Target="../tags/tag45.xml"/><Relationship Id="rId28" Type="http://schemas.openxmlformats.org/officeDocument/2006/relationships/tags" Target="../tags/tag50.xml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31" Type="http://schemas.openxmlformats.org/officeDocument/2006/relationships/slideLayout" Target="../slideLayouts/slideLayout47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tags" Target="../tags/tag44.xml"/><Relationship Id="rId27" Type="http://schemas.openxmlformats.org/officeDocument/2006/relationships/tags" Target="../tags/tag49.xml"/><Relationship Id="rId30" Type="http://schemas.openxmlformats.org/officeDocument/2006/relationships/tags" Target="../tags/tag52.xml"/><Relationship Id="rId35" Type="http://schemas.openxmlformats.org/officeDocument/2006/relationships/image" Target="../media/image77.png"/><Relationship Id="rId8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tags" Target="../tags/tag65.xml"/><Relationship Id="rId18" Type="http://schemas.openxmlformats.org/officeDocument/2006/relationships/tags" Target="../tags/tag70.xml"/><Relationship Id="rId26" Type="http://schemas.openxmlformats.org/officeDocument/2006/relationships/tags" Target="../tags/tag78.xml"/><Relationship Id="rId39" Type="http://schemas.openxmlformats.org/officeDocument/2006/relationships/image" Target="../media/image76.png"/><Relationship Id="rId21" Type="http://schemas.openxmlformats.org/officeDocument/2006/relationships/tags" Target="../tags/tag73.xml"/><Relationship Id="rId34" Type="http://schemas.openxmlformats.org/officeDocument/2006/relationships/tags" Target="../tags/tag86.xml"/><Relationship Id="rId42" Type="http://schemas.openxmlformats.org/officeDocument/2006/relationships/image" Target="../media/image81.emf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6" Type="http://schemas.openxmlformats.org/officeDocument/2006/relationships/tags" Target="../tags/tag68.xml"/><Relationship Id="rId20" Type="http://schemas.openxmlformats.org/officeDocument/2006/relationships/tags" Target="../tags/tag72.xml"/><Relationship Id="rId29" Type="http://schemas.openxmlformats.org/officeDocument/2006/relationships/tags" Target="../tags/tag81.xml"/><Relationship Id="rId41" Type="http://schemas.openxmlformats.org/officeDocument/2006/relationships/image" Target="../media/image80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tags" Target="../tags/tag76.xml"/><Relationship Id="rId32" Type="http://schemas.openxmlformats.org/officeDocument/2006/relationships/tags" Target="../tags/tag84.xml"/><Relationship Id="rId37" Type="http://schemas.openxmlformats.org/officeDocument/2006/relationships/notesSlide" Target="../notesSlides/notesSlide32.xml"/><Relationship Id="rId40" Type="http://schemas.openxmlformats.org/officeDocument/2006/relationships/image" Target="../media/image79.png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23" Type="http://schemas.openxmlformats.org/officeDocument/2006/relationships/tags" Target="../tags/tag75.xml"/><Relationship Id="rId28" Type="http://schemas.openxmlformats.org/officeDocument/2006/relationships/tags" Target="../tags/tag80.xml"/><Relationship Id="rId36" Type="http://schemas.openxmlformats.org/officeDocument/2006/relationships/slideLayout" Target="../slideLayouts/slideLayout47.xml"/><Relationship Id="rId10" Type="http://schemas.openxmlformats.org/officeDocument/2006/relationships/tags" Target="../tags/tag62.xml"/><Relationship Id="rId19" Type="http://schemas.openxmlformats.org/officeDocument/2006/relationships/tags" Target="../tags/tag71.xml"/><Relationship Id="rId31" Type="http://schemas.openxmlformats.org/officeDocument/2006/relationships/tags" Target="../tags/tag83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tags" Target="../tags/tag74.xml"/><Relationship Id="rId27" Type="http://schemas.openxmlformats.org/officeDocument/2006/relationships/tags" Target="../tags/tag79.xml"/><Relationship Id="rId30" Type="http://schemas.openxmlformats.org/officeDocument/2006/relationships/tags" Target="../tags/tag82.xml"/><Relationship Id="rId35" Type="http://schemas.openxmlformats.org/officeDocument/2006/relationships/tags" Target="../tags/tag87.xml"/><Relationship Id="rId43" Type="http://schemas.openxmlformats.org/officeDocument/2006/relationships/image" Target="../media/image75.png"/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12" Type="http://schemas.openxmlformats.org/officeDocument/2006/relationships/tags" Target="../tags/tag64.xml"/><Relationship Id="rId17" Type="http://schemas.openxmlformats.org/officeDocument/2006/relationships/tags" Target="../tags/tag69.xml"/><Relationship Id="rId25" Type="http://schemas.openxmlformats.org/officeDocument/2006/relationships/tags" Target="../tags/tag77.xml"/><Relationship Id="rId33" Type="http://schemas.openxmlformats.org/officeDocument/2006/relationships/tags" Target="../tags/tag85.xml"/><Relationship Id="rId38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8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26" Type="http://schemas.openxmlformats.org/officeDocument/2006/relationships/image" Target="../media/image85.png"/><Relationship Id="rId3" Type="http://schemas.openxmlformats.org/officeDocument/2006/relationships/tags" Target="../tags/tag91.xml"/><Relationship Id="rId21" Type="http://schemas.openxmlformats.org/officeDocument/2006/relationships/slideLayout" Target="../slideLayouts/slideLayout47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image" Target="../media/image79.png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0" Type="http://schemas.openxmlformats.org/officeDocument/2006/relationships/tags" Target="../tags/tag108.xml"/><Relationship Id="rId29" Type="http://schemas.openxmlformats.org/officeDocument/2006/relationships/image" Target="../media/image88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image" Target="../media/image84.png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openxmlformats.org/officeDocument/2006/relationships/image" Target="../media/image83.png"/><Relationship Id="rId28" Type="http://schemas.openxmlformats.org/officeDocument/2006/relationships/image" Target="../media/image87.png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notesSlide" Target="../notesSlides/notesSlide33.xml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09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10.xml"/><Relationship Id="rId6" Type="http://schemas.openxmlformats.org/officeDocument/2006/relationships/image" Target="../media/image9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8.wmf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9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13" Type="http://schemas.openxmlformats.org/officeDocument/2006/relationships/image" Target="../media/image112.png"/><Relationship Id="rId3" Type="http://schemas.openxmlformats.org/officeDocument/2006/relationships/tags" Target="../tags/tag113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111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110.png"/><Relationship Id="rId5" Type="http://schemas.openxmlformats.org/officeDocument/2006/relationships/tags" Target="../tags/tag115.xml"/><Relationship Id="rId10" Type="http://schemas.openxmlformats.org/officeDocument/2006/relationships/image" Target="../media/image109.png"/><Relationship Id="rId4" Type="http://schemas.openxmlformats.org/officeDocument/2006/relationships/tags" Target="../tags/tag114.xml"/><Relationship Id="rId9" Type="http://schemas.openxmlformats.org/officeDocument/2006/relationships/image" Target="../media/image108.png"/><Relationship Id="rId14" Type="http://schemas.openxmlformats.org/officeDocument/2006/relationships/image" Target="../media/image113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17.xml"/><Relationship Id="rId6" Type="http://schemas.openxmlformats.org/officeDocument/2006/relationships/image" Target="../media/image113.emf"/><Relationship Id="rId5" Type="http://schemas.openxmlformats.org/officeDocument/2006/relationships/image" Target="../media/image112.png"/><Relationship Id="rId4" Type="http://schemas.openxmlformats.org/officeDocument/2006/relationships/image" Target="../media/image10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4.emf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image" Target="../media/image117.png"/><Relationship Id="rId7" Type="http://schemas.openxmlformats.org/officeDocument/2006/relationships/image" Target="../media/image119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18.xml"/><Relationship Id="rId6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0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19.xml"/><Relationship Id="rId6" Type="http://schemas.openxmlformats.org/officeDocument/2006/relationships/image" Target="../media/image119.emf"/><Relationship Id="rId5" Type="http://schemas.openxmlformats.org/officeDocument/2006/relationships/image" Target="../media/image114.png"/><Relationship Id="rId10" Type="http://schemas.openxmlformats.org/officeDocument/2006/relationships/image" Target="../media/image111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0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20.xml"/><Relationship Id="rId6" Type="http://schemas.openxmlformats.org/officeDocument/2006/relationships/image" Target="../media/image119.emf"/><Relationship Id="rId11" Type="http://schemas.openxmlformats.org/officeDocument/2006/relationships/image" Target="../media/image124.png"/><Relationship Id="rId5" Type="http://schemas.openxmlformats.org/officeDocument/2006/relationships/image" Target="../media/image114.png"/><Relationship Id="rId10" Type="http://schemas.openxmlformats.org/officeDocument/2006/relationships/image" Target="../media/image111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21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Concepte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Artificială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Bogdan Alexe						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Radu</a:t>
            </a: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Ionescu</a:t>
            </a:r>
            <a:endParaRPr lang="en-US" sz="3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sz="3600" dirty="0">
              <a:latin typeface="Times New Roman"/>
              <a:cs typeface="Times New Roman"/>
            </a:endParaRPr>
          </a:p>
          <a:p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Curs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opțional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anii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III/IV,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semestrul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I, 2024-2025</a:t>
            </a: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4462374"/>
            <a:ext cx="39692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/>
                <a:cs typeface="Times New Roman"/>
                <a:hlinkClick r:id="rId3"/>
              </a:rPr>
              <a:t>bogdan.alexe@fmi.unibuc.ro</a:t>
            </a:r>
            <a:endParaRPr lang="en-US" sz="25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4896" y="4446013"/>
            <a:ext cx="3888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radu.ionescu@fmi.unibuc.ro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7013868" y="2982708"/>
            <a:ext cx="12201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șablon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eaLnBrk="0" hangingPunct="0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sens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unic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10" name="Picture 9" descr="Sens-u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" y="1311106"/>
            <a:ext cx="5487217" cy="3658145"/>
          </a:xfrm>
          <a:prstGeom prst="rect">
            <a:avLst/>
          </a:prstGeom>
        </p:spPr>
      </p:pic>
      <p:pic>
        <p:nvPicPr>
          <p:cNvPr id="11" name="Picture 10" descr="t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6" y="2781180"/>
            <a:ext cx="262581" cy="262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1287" y="1587116"/>
            <a:ext cx="2268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Valoarea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cea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mai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mare a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similarității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normcor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t="4080" r="7726" b="8598"/>
          <a:stretch/>
        </p:blipFill>
        <p:spPr>
          <a:xfrm>
            <a:off x="862432" y="1325093"/>
            <a:ext cx="5487217" cy="3681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1464" y="2478069"/>
            <a:ext cx="262581" cy="26258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58701" y="2295002"/>
            <a:ext cx="1132586" cy="3124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481021" y="969852"/>
            <a:ext cx="1958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Similaritate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798" y="4989183"/>
            <a:ext cx="69552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similaritate</a:t>
            </a:r>
            <a:r>
              <a:rPr lang="en-US" sz="2400" dirty="0">
                <a:latin typeface="Times New Roman"/>
                <a:cs typeface="Times New Roman"/>
              </a:rPr>
              <a:t>  = imagine </a:t>
            </a:r>
            <a:r>
              <a:rPr lang="en-US" sz="2400" dirty="0" err="1">
                <a:latin typeface="Times New Roman"/>
                <a:cs typeface="Times New Roman"/>
              </a:rPr>
              <a:t>filtrată</a:t>
            </a:r>
            <a:r>
              <a:rPr lang="en-US" sz="2400" dirty="0">
                <a:latin typeface="Times New Roman"/>
                <a:cs typeface="Times New Roman"/>
              </a:rPr>
              <a:t>  (</a:t>
            </a:r>
            <a:r>
              <a:rPr lang="en-US" sz="2400" dirty="0" err="1">
                <a:latin typeface="Times New Roman"/>
                <a:cs typeface="Times New Roman"/>
              </a:rPr>
              <a:t>şablon</a:t>
            </a:r>
            <a:r>
              <a:rPr lang="en-US" sz="2400" dirty="0">
                <a:latin typeface="Times New Roman"/>
                <a:cs typeface="Times New Roman"/>
              </a:rPr>
              <a:t> = </a:t>
            </a:r>
            <a:r>
              <a:rPr lang="en-US" sz="2400" dirty="0" err="1">
                <a:latin typeface="Times New Roman"/>
                <a:cs typeface="Times New Roman"/>
              </a:rPr>
              <a:t>filtru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o </a:t>
            </a:r>
            <a:r>
              <a:rPr lang="en-US" sz="2400" dirty="0" err="1">
                <a:latin typeface="Times New Roman"/>
                <a:cs typeface="Times New Roman"/>
              </a:rPr>
              <a:t>măsură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bună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similaritatea</a:t>
            </a:r>
            <a:r>
              <a:rPr lang="en-US" sz="2400" dirty="0">
                <a:latin typeface="Times New Roman"/>
                <a:cs typeface="Times New Roman"/>
              </a:rPr>
              <a:t> a </a:t>
            </a:r>
            <a:r>
              <a:rPr lang="en-US" sz="2400" dirty="0" err="1">
                <a:latin typeface="Times New Roman"/>
                <a:cs typeface="Times New Roman"/>
              </a:rPr>
              <a:t>două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ferestre</a:t>
            </a:r>
            <a:r>
              <a:rPr lang="en-US" sz="2400" dirty="0">
                <a:latin typeface="Times New Roman"/>
                <a:cs typeface="Times New Roman"/>
              </a:rPr>
              <a:t>? 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corelația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suma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pătratelor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distanțelor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altceva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973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6" y="3662467"/>
            <a:ext cx="1403912" cy="1403912"/>
          </a:xfrm>
          <a:prstGeom prst="rect">
            <a:avLst/>
          </a:prstGeom>
        </p:spPr>
      </p:pic>
      <p:sp>
        <p:nvSpPr>
          <p:cNvPr id="15364" name="Content Placeholder 2"/>
          <p:cNvSpPr>
            <a:spLocks noGrp="1"/>
          </p:cNvSpPr>
          <p:nvPr>
            <p:ph idx="4294967295"/>
          </p:nvPr>
        </p:nvSpPr>
        <p:spPr>
          <a:xfrm>
            <a:off x="249648" y="1324313"/>
            <a:ext cx="4648200" cy="51355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dirty="0" err="1">
                <a:latin typeface="Times New Roman"/>
                <a:cs typeface="Times New Roman"/>
              </a:rPr>
              <a:t>şablon</a:t>
            </a:r>
            <a:r>
              <a:rPr lang="en-US" sz="3000" dirty="0">
                <a:latin typeface="Times New Roman"/>
                <a:cs typeface="Times New Roman"/>
              </a:rPr>
              <a:t> =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Times New Roman"/>
              <a:cs typeface="Times New Roman"/>
            </a:endParaRPr>
          </a:p>
          <a:p>
            <a:pPr eaLnBrk="1" hangingPunct="1">
              <a:lnSpc>
                <a:spcPct val="90000"/>
              </a:lnSpc>
            </a:pPr>
            <a:endParaRPr lang="en-US" sz="3000" dirty="0">
              <a:latin typeface="Times New Roman"/>
              <a:cs typeface="Times New Roman"/>
            </a:endParaRPr>
          </a:p>
        </p:txBody>
      </p:sp>
      <p:sp>
        <p:nvSpPr>
          <p:cNvPr id="182278" name="Text Box 6"/>
          <p:cNvSpPr txBox="1">
            <a:spLocks noChangeArrowheads="1"/>
          </p:cNvSpPr>
          <p:nvPr/>
        </p:nvSpPr>
        <p:spPr bwMode="auto">
          <a:xfrm>
            <a:off x="6987490" y="6581001"/>
            <a:ext cx="2208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Derek </a:t>
            </a:r>
            <a:r>
              <a:rPr lang="en-US" sz="1200" dirty="0" err="1"/>
              <a:t>Hoiem</a:t>
            </a:r>
            <a:endParaRPr lang="en-US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4090" y="3718863"/>
            <a:ext cx="226595" cy="21923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27252" y="4150123"/>
            <a:ext cx="172080" cy="15454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624" y="4227395"/>
            <a:ext cx="1130755" cy="70788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67  67  67  67  67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67  67  67  67  67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67  67  67  67  67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67  67  67  67  67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4749" y="5340460"/>
            <a:ext cx="1260499" cy="707886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254  254  254  254  254  254  254  254 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254  254  254  254 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254  254  254  254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07379" y="3874264"/>
            <a:ext cx="409423" cy="49092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475345" y="4304666"/>
            <a:ext cx="37947" cy="1006720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ensUnic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99" y="1722014"/>
            <a:ext cx="5486277" cy="3657518"/>
          </a:xfrm>
          <a:prstGeom prst="rect">
            <a:avLst/>
          </a:prstGeom>
        </p:spPr>
      </p:pic>
      <p:pic>
        <p:nvPicPr>
          <p:cNvPr id="8" name="Picture 7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95" y="2893512"/>
            <a:ext cx="262581" cy="262581"/>
          </a:xfrm>
          <a:prstGeom prst="rect">
            <a:avLst/>
          </a:prstGeom>
        </p:spPr>
      </p:pic>
      <p:pic>
        <p:nvPicPr>
          <p:cNvPr id="22" name="Picture 21" descr="t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61" y="1459433"/>
            <a:ext cx="262581" cy="2625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60274" y="1199022"/>
            <a:ext cx="3546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sz="2400" b="1" dirty="0">
                <a:solidFill>
                  <a:srgbClr val="008000"/>
                </a:solidFill>
                <a:latin typeface="Times New Roman"/>
                <a:cs typeface="Times New Roman"/>
              </a:rPr>
              <a:t>g</a:t>
            </a:r>
            <a:r>
              <a:rPr lang="en-US"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lang="en-US" sz="2400" b="1" dirty="0">
                <a:latin typeface="Times New Roman"/>
                <a:cs typeface="Times New Roman"/>
              </a:rPr>
              <a:t>2</a:t>
            </a:r>
            <a:r>
              <a:rPr lang="en-US" sz="2400" b="1" dirty="0">
                <a:solidFill>
                  <a:srgbClr val="A6A6A6"/>
                </a:solidFill>
                <a:latin typeface="Times New Roman"/>
                <a:cs typeface="Times New Roman"/>
              </a:rPr>
              <a:t>gray </a:t>
            </a:r>
            <a:r>
              <a:rPr lang="en-US" sz="2400" b="1" dirty="0">
                <a:latin typeface="Times New Roman"/>
                <a:cs typeface="Times New Roman"/>
              </a:rPr>
              <a:t>=</a:t>
            </a:r>
            <a:r>
              <a:rPr lang="en-US" sz="2400" b="1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cv.cvtColor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51332" y="1830045"/>
            <a:ext cx="0" cy="952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437" y="1871573"/>
            <a:ext cx="28711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sz="2400" b="1" dirty="0">
                <a:solidFill>
                  <a:srgbClr val="008000"/>
                </a:solidFill>
                <a:latin typeface="Times New Roman"/>
                <a:cs typeface="Times New Roman"/>
              </a:rPr>
              <a:t>g</a:t>
            </a:r>
            <a:r>
              <a:rPr lang="en-US"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lang="en-US" sz="2400" b="1" dirty="0">
                <a:latin typeface="Times New Roman"/>
                <a:cs typeface="Times New Roman"/>
              </a:rPr>
              <a:t>2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gray</a:t>
            </a:r>
          </a:p>
          <a:p>
            <a:pPr algn="ctr"/>
            <a:r>
              <a:rPr lang="en-US" sz="2400" b="1" dirty="0" err="1">
                <a:latin typeface="Times New Roman"/>
                <a:cs typeface="Times New Roman"/>
              </a:rPr>
              <a:t>cv.cvtColor</a:t>
            </a:r>
            <a:endParaRPr lang="en-US" sz="2400" b="1" dirty="0">
              <a:latin typeface="Times New Roman"/>
              <a:cs typeface="Times New Roman"/>
            </a:endParaRPr>
          </a:p>
          <a:p>
            <a:pPr algn="ctr"/>
            <a:endParaRPr lang="en-US" sz="2400" b="1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508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 animBg="1"/>
      <p:bldP spid="14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: </a:t>
            </a:r>
            <a:r>
              <a:rPr lang="en-US" sz="2200" dirty="0" err="1">
                <a:latin typeface="Times New Roman"/>
                <a:cs typeface="Times New Roman"/>
              </a:rPr>
              <a:t>filtrăm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imaginea</a:t>
            </a:r>
            <a:r>
              <a:rPr lang="en-US" sz="2200" dirty="0">
                <a:latin typeface="Times New Roman"/>
                <a:cs typeface="Times New Roman"/>
              </a:rPr>
              <a:t> cu </a:t>
            </a:r>
            <a:r>
              <a:rPr lang="en-US" sz="2200" dirty="0" err="1">
                <a:latin typeface="Times New Roman"/>
                <a:cs typeface="Times New Roman"/>
              </a:rPr>
              <a:t>filtrul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08" y="6537099"/>
            <a:ext cx="181625" cy="267096"/>
          </a:xfrm>
          <a:prstGeom prst="rect">
            <a:avLst/>
          </a:prstGeom>
        </p:spPr>
      </p:pic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34" y="1322114"/>
            <a:ext cx="268141" cy="314372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80" y="1681266"/>
            <a:ext cx="6288826" cy="1073213"/>
          </a:xfrm>
          <a:prstGeom prst="rect">
            <a:avLst/>
          </a:prstGeom>
        </p:spPr>
      </p:pic>
      <p:pic>
        <p:nvPicPr>
          <p:cNvPr id="22" name="Picture 21" descr="sensUnic_gray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pic>
        <p:nvPicPr>
          <p:cNvPr id="26" name="Picture 25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9" y="2863328"/>
            <a:ext cx="262581" cy="262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9595" y="4692226"/>
            <a:ext cx="244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rezultă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după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filtrare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13" y="4185721"/>
            <a:ext cx="2362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111E-6 C 0.22187 -0.00116 0.44375 -0.00232 0.53767 0.00208 C 0.6316 0.00648 0.65104 0.02175 0.56371 0.02615 C 0.47639 0.03055 0.10139 0.02291 0.01319 0.02824 C -0.075 0.03356 -0.05295 0.053 0.03437 0.05879 C 0.1217 0.06458 0.44653 0.05439 0.53767 0.06319 C 0.62882 0.07199 0.66545 0.10347 0.58177 0.11111 C 0.49809 0.11875 0.13472 0.10347 0.03594 0.10879 C -0.06285 0.11412 -0.09236 0.13611 -0.01146 0.14375 C 0.06944 0.15138 0.42066 0.14675 0.52135 0.15463 C 0.62205 0.1625 0.67743 0.18588 0.59323 0.19166 C 0.50903 0.19745 0.11076 0.18263 0.01632 0.18958 C -0.07813 0.19652 -0.05903 0.22523 0.02621 0.2331 C 0.11146 0.24097 0.43055 0.23032 0.52778 0.2375 C 0.625 0.24467 0.69288 0.27037 0.60955 0.27662 C 0.52621 0.28287 0.12691 0.26759 0.02778 0.27453 C -0.07136 0.28148 -0.07049 0.30972 0.01476 0.31805 C 0.1 0.32638 0.44097 0.31689 0.53923 0.32453 C 0.6375 0.33217 0.68941 0.35601 0.60469 0.36388 C 0.51996 0.37175 0.12934 0.36412 0.03108 0.37245 C -0.06719 0.38078 -0.07049 0.40694 0.01476 0.41388 C 0.1 0.42083 0.44583 0.40763 0.54253 0.41388 C 0.63923 0.42013 0.68298 0.44328 0.59479 0.45092 C 0.5066 0.45856 0.10798 0.45092 0.01319 0.45972 C -0.0816 0.46851 -0.06754 0.4956 0.02621 0.50324 C 0.12014 0.51088 0.34844 0.5081 0.57691 0.50532 " pathEditMode="relative" ptsTypes="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009074" y="2572731"/>
            <a:ext cx="1570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Explicații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: </a:t>
            </a:r>
            <a:r>
              <a:rPr lang="en-US" sz="2200" dirty="0" err="1">
                <a:latin typeface="Times New Roman"/>
                <a:cs typeface="Times New Roman"/>
              </a:rPr>
              <a:t>filtrăm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imaginea</a:t>
            </a:r>
            <a:r>
              <a:rPr lang="en-US" sz="2200" dirty="0">
                <a:latin typeface="Times New Roman"/>
                <a:cs typeface="Times New Roman"/>
              </a:rPr>
              <a:t> cu </a:t>
            </a:r>
            <a:r>
              <a:rPr lang="en-US" sz="2200" dirty="0" err="1">
                <a:latin typeface="Times New Roman"/>
                <a:cs typeface="Times New Roman"/>
              </a:rPr>
              <a:t>filtrul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95313" y="2974994"/>
            <a:ext cx="2681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Filtru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ne-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normalizat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suma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&gt; 1)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rezultă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în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imagine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filtrată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cu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luminozitate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crescută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34" y="1322114"/>
            <a:ext cx="268141" cy="314372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80" y="1681266"/>
            <a:ext cx="6288826" cy="10732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4346" y="2818505"/>
            <a:ext cx="5617890" cy="3747555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pic>
        <p:nvPicPr>
          <p:cNvPr id="28" name="Picture 27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50" y="4133868"/>
            <a:ext cx="1403912" cy="140391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546304" y="4190264"/>
            <a:ext cx="226595" cy="21923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19466" y="4621524"/>
            <a:ext cx="172080" cy="15454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68838" y="4698796"/>
            <a:ext cx="1130755" cy="70788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67  67  67  67  67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67  67  67  67  67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67  67  67  67  67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67  67  67  67  67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40773" y="5811861"/>
            <a:ext cx="1166689" cy="707886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254  254  254  254  254  254  254  254 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254  254  254  254 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254  254  254  254 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199593" y="4345665"/>
            <a:ext cx="409423" cy="49092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67559" y="4776067"/>
            <a:ext cx="37947" cy="1006720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29" y="6376895"/>
            <a:ext cx="495300" cy="40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680" y="6529198"/>
            <a:ext cx="225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imagine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complet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albă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52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29" grpId="0" animBg="1"/>
      <p:bldP spid="30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      </a:t>
            </a:r>
            <a:r>
              <a:rPr lang="en-US" sz="2200" dirty="0" err="1">
                <a:latin typeface="Times New Roman"/>
                <a:cs typeface="Times New Roman"/>
              </a:rPr>
              <a:t>normalizat</a:t>
            </a:r>
            <a:r>
              <a:rPr lang="en-US" sz="2200" dirty="0">
                <a:latin typeface="Times New Roman"/>
                <a:cs typeface="Times New Roman"/>
              </a:rPr>
              <a:t> (</a:t>
            </a:r>
            <a:r>
              <a:rPr lang="en-US" sz="2200" dirty="0" err="1">
                <a:latin typeface="Times New Roman"/>
                <a:cs typeface="Times New Roman"/>
              </a:rPr>
              <a:t>suma</a:t>
            </a:r>
            <a:r>
              <a:rPr lang="en-US" sz="2200" dirty="0">
                <a:latin typeface="Times New Roman"/>
                <a:cs typeface="Times New Roman"/>
              </a:rPr>
              <a:t> = 1: 67    0.00007, 254    0.0003)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: </a:t>
            </a:r>
            <a:r>
              <a:rPr lang="en-US" sz="2200" dirty="0" err="1">
                <a:latin typeface="Times New Roman"/>
                <a:cs typeface="Times New Roman"/>
              </a:rPr>
              <a:t>filtrăm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imaginea</a:t>
            </a:r>
            <a:r>
              <a:rPr lang="en-US" sz="2200" dirty="0">
                <a:latin typeface="Times New Roman"/>
                <a:cs typeface="Times New Roman"/>
              </a:rPr>
              <a:t> cu </a:t>
            </a:r>
            <a:r>
              <a:rPr lang="en-US" sz="2200" dirty="0" err="1">
                <a:latin typeface="Times New Roman"/>
                <a:cs typeface="Times New Roman"/>
              </a:rPr>
              <a:t>filtrul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08" y="6537099"/>
            <a:ext cx="181625" cy="267096"/>
          </a:xfrm>
          <a:prstGeom prst="rect">
            <a:avLst/>
          </a:prstGeom>
        </p:spPr>
      </p:pic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2" name="Picture 21" descr="sensUnic_gra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9595" y="4692226"/>
            <a:ext cx="244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rezultă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după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filtrare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93" y="1338666"/>
            <a:ext cx="262782" cy="29782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00" y="970687"/>
            <a:ext cx="262782" cy="29782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468587" y="1143000"/>
            <a:ext cx="21656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0576" y="1132954"/>
            <a:ext cx="25745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43" y="4189862"/>
            <a:ext cx="2362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      </a:t>
            </a:r>
            <a:r>
              <a:rPr lang="en-US" sz="2200" dirty="0" err="1">
                <a:latin typeface="Times New Roman"/>
                <a:cs typeface="Times New Roman"/>
              </a:rPr>
              <a:t>normalizat</a:t>
            </a:r>
            <a:r>
              <a:rPr lang="en-US" sz="2200" dirty="0">
                <a:latin typeface="Times New Roman"/>
                <a:cs typeface="Times New Roman"/>
              </a:rPr>
              <a:t> (</a:t>
            </a:r>
            <a:r>
              <a:rPr lang="en-US" sz="2200" dirty="0" err="1">
                <a:latin typeface="Times New Roman"/>
                <a:cs typeface="Times New Roman"/>
              </a:rPr>
              <a:t>suma</a:t>
            </a:r>
            <a:r>
              <a:rPr lang="en-US" sz="2200" dirty="0">
                <a:latin typeface="Times New Roman"/>
                <a:cs typeface="Times New Roman"/>
              </a:rPr>
              <a:t> = 1: 67    0.00007, 254    0.0003 )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: </a:t>
            </a:r>
            <a:r>
              <a:rPr lang="en-US" sz="2200" dirty="0" err="1">
                <a:latin typeface="Times New Roman"/>
                <a:cs typeface="Times New Roman"/>
              </a:rPr>
              <a:t>filtrăm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imaginea</a:t>
            </a:r>
            <a:r>
              <a:rPr lang="en-US" sz="2200" dirty="0">
                <a:latin typeface="Times New Roman"/>
                <a:cs typeface="Times New Roman"/>
              </a:rPr>
              <a:t> cu </a:t>
            </a:r>
            <a:r>
              <a:rPr lang="en-US" sz="2200" dirty="0" err="1">
                <a:latin typeface="Times New Roman"/>
                <a:cs typeface="Times New Roman"/>
              </a:rPr>
              <a:t>filtrul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93" y="1338666"/>
            <a:ext cx="262782" cy="29782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00" y="970687"/>
            <a:ext cx="262782" cy="297820"/>
          </a:xfrm>
          <a:prstGeom prst="rect">
            <a:avLst/>
          </a:prstGeom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009074" y="2572731"/>
            <a:ext cx="1570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Explicații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5312" y="3069306"/>
            <a:ext cx="31486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Răspunsul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filtrului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este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mare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pentru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intensități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mari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în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imagine.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Dacă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am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avea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o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porțiune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din imagine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numai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cu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alb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acolo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am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obține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cea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mai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mare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valoare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răspunsul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filtrului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)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pentru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pixelii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din O</a:t>
            </a:r>
            <a:r>
              <a:rPr lang="en-US" sz="2200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lang="en-US" sz="2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656" y="6235821"/>
            <a:ext cx="508000" cy="406400"/>
          </a:xfrm>
          <a:prstGeom prst="rect">
            <a:avLst/>
          </a:prstGeom>
        </p:spPr>
      </p:pic>
      <p:pic>
        <p:nvPicPr>
          <p:cNvPr id="25" name="Picture 24" descr="imgf2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 t="3542" r="7726" b="8456"/>
          <a:stretch/>
        </p:blipFill>
        <p:spPr>
          <a:xfrm>
            <a:off x="197085" y="2820646"/>
            <a:ext cx="5587057" cy="370004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468587" y="1143000"/>
            <a:ext cx="21656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80576" y="1132954"/>
            <a:ext cx="25745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68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      </a:t>
            </a:r>
            <a:r>
              <a:rPr lang="en-US" sz="2200" dirty="0" err="1">
                <a:latin typeface="Times New Roman"/>
                <a:cs typeface="Times New Roman"/>
              </a:rPr>
              <a:t>normalizat</a:t>
            </a:r>
            <a:r>
              <a:rPr lang="en-US" sz="2200" dirty="0">
                <a:latin typeface="Times New Roman"/>
                <a:cs typeface="Times New Roman"/>
              </a:rPr>
              <a:t> (</a:t>
            </a:r>
            <a:r>
              <a:rPr lang="en-US" sz="2200" dirty="0" err="1">
                <a:latin typeface="Times New Roman"/>
                <a:cs typeface="Times New Roman"/>
              </a:rPr>
              <a:t>suma</a:t>
            </a:r>
            <a:r>
              <a:rPr lang="en-US" sz="2200" dirty="0">
                <a:latin typeface="Times New Roman"/>
                <a:cs typeface="Times New Roman"/>
              </a:rPr>
              <a:t> = 0,                         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: </a:t>
            </a:r>
            <a:r>
              <a:rPr lang="en-US" sz="2200" dirty="0" err="1">
                <a:latin typeface="Times New Roman"/>
                <a:cs typeface="Times New Roman"/>
              </a:rPr>
              <a:t>filtrăm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imaginea</a:t>
            </a:r>
            <a:r>
              <a:rPr lang="en-US" sz="2200" dirty="0">
                <a:latin typeface="Times New Roman"/>
                <a:cs typeface="Times New Roman"/>
              </a:rPr>
              <a:t> cu </a:t>
            </a:r>
            <a:r>
              <a:rPr lang="en-US" sz="2200" dirty="0" err="1">
                <a:latin typeface="Times New Roman"/>
                <a:cs typeface="Times New Roman"/>
              </a:rPr>
              <a:t>filtrul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08" y="6537099"/>
            <a:ext cx="181625" cy="267096"/>
          </a:xfrm>
          <a:prstGeom prst="rect">
            <a:avLst/>
          </a:prstGeom>
        </p:spPr>
      </p:pic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2" name="Picture 21" descr="sensUnic_gra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9595" y="4692226"/>
            <a:ext cx="244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rezultă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după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filtrare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43" y="4189862"/>
            <a:ext cx="2362200" cy="43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9369" y="1970195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20" y="2044481"/>
            <a:ext cx="1142658" cy="377485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3" y="1351401"/>
            <a:ext cx="261732" cy="29663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50" y="969673"/>
            <a:ext cx="261732" cy="29663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13" y="969673"/>
            <a:ext cx="1552832" cy="3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      </a:t>
            </a:r>
            <a:r>
              <a:rPr lang="en-US" sz="2200" dirty="0" err="1">
                <a:latin typeface="Times New Roman"/>
                <a:cs typeface="Times New Roman"/>
              </a:rPr>
              <a:t>normalizat</a:t>
            </a:r>
            <a:r>
              <a:rPr lang="en-US" sz="2200" dirty="0">
                <a:latin typeface="Times New Roman"/>
                <a:cs typeface="Times New Roman"/>
              </a:rPr>
              <a:t> (</a:t>
            </a:r>
            <a:r>
              <a:rPr lang="en-US" sz="2200" dirty="0" err="1">
                <a:latin typeface="Times New Roman"/>
                <a:cs typeface="Times New Roman"/>
              </a:rPr>
              <a:t>suma</a:t>
            </a:r>
            <a:r>
              <a:rPr lang="en-US" sz="2200" dirty="0">
                <a:latin typeface="Times New Roman"/>
                <a:cs typeface="Times New Roman"/>
              </a:rPr>
              <a:t> = 0,                         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: </a:t>
            </a:r>
            <a:r>
              <a:rPr lang="en-US" sz="2200" dirty="0" err="1">
                <a:latin typeface="Times New Roman"/>
                <a:cs typeface="Times New Roman"/>
              </a:rPr>
              <a:t>filtrăm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imaginea</a:t>
            </a:r>
            <a:r>
              <a:rPr lang="en-US" sz="2200" dirty="0">
                <a:latin typeface="Times New Roman"/>
                <a:cs typeface="Times New Roman"/>
              </a:rPr>
              <a:t> cu </a:t>
            </a:r>
            <a:r>
              <a:rPr lang="en-US" sz="2200" dirty="0" err="1">
                <a:latin typeface="Times New Roman"/>
                <a:cs typeface="Times New Roman"/>
              </a:rPr>
              <a:t>filtrul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9369" y="1970195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20" y="2044481"/>
            <a:ext cx="1142658" cy="377485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50" y="969673"/>
            <a:ext cx="261732" cy="296630"/>
          </a:xfrm>
          <a:prstGeom prst="rect">
            <a:avLst/>
          </a:prstGeom>
        </p:spPr>
      </p:pic>
      <p:pic>
        <p:nvPicPr>
          <p:cNvPr id="18" name="Picture 17" descr="imgf3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3" t="3542" r="7726" b="8456"/>
          <a:stretch/>
        </p:blipFill>
        <p:spPr>
          <a:xfrm>
            <a:off x="224111" y="2820827"/>
            <a:ext cx="5486276" cy="3683061"/>
          </a:xfrm>
          <a:prstGeom prst="rect">
            <a:avLst/>
          </a:prstGeom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09074" y="2572731"/>
            <a:ext cx="1570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Explicații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95312" y="3069306"/>
            <a:ext cx="31486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Răspunsul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filtrului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este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mare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atunci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când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valorilor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mici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(negative) din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corespund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intensități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mici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pixeli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negri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) din imagine,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iar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valorilor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mari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pozitive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) din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corespund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intensități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mari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pixeli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albi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) din imagine.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99" y="6300688"/>
            <a:ext cx="508000" cy="4064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48630" y="5843926"/>
            <a:ext cx="243210" cy="26258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13" y="969673"/>
            <a:ext cx="1552832" cy="315419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3" y="1351401"/>
            <a:ext cx="261732" cy="2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7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      </a:t>
            </a:r>
            <a:r>
              <a:rPr lang="en-US" sz="2200" dirty="0" err="1">
                <a:latin typeface="Times New Roman"/>
                <a:cs typeface="Times New Roman"/>
              </a:rPr>
              <a:t>normalizat</a:t>
            </a:r>
            <a:r>
              <a:rPr lang="en-US" sz="2200" dirty="0">
                <a:latin typeface="Times New Roman"/>
                <a:cs typeface="Times New Roman"/>
              </a:rPr>
              <a:t> (</a:t>
            </a:r>
            <a:r>
              <a:rPr lang="en-US" sz="2200" dirty="0" err="1">
                <a:latin typeface="Times New Roman"/>
                <a:cs typeface="Times New Roman"/>
              </a:rPr>
              <a:t>suma</a:t>
            </a:r>
            <a:r>
              <a:rPr lang="en-US" sz="2200" dirty="0">
                <a:latin typeface="Times New Roman"/>
                <a:cs typeface="Times New Roman"/>
              </a:rPr>
              <a:t> = 0,                         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: </a:t>
            </a:r>
            <a:r>
              <a:rPr lang="en-US" sz="2200" dirty="0" err="1">
                <a:latin typeface="Times New Roman"/>
                <a:cs typeface="Times New Roman"/>
              </a:rPr>
              <a:t>filtrăm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imaginea</a:t>
            </a:r>
            <a:r>
              <a:rPr lang="en-US" sz="2200" dirty="0">
                <a:latin typeface="Times New Roman"/>
                <a:cs typeface="Times New Roman"/>
              </a:rPr>
              <a:t> cu </a:t>
            </a:r>
            <a:r>
              <a:rPr lang="en-US" sz="2200" dirty="0" err="1">
                <a:latin typeface="Times New Roman"/>
                <a:cs typeface="Times New Roman"/>
              </a:rPr>
              <a:t>filtrul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9369" y="1970195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20" y="2044481"/>
            <a:ext cx="1142658" cy="377485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50" y="969673"/>
            <a:ext cx="261732" cy="296630"/>
          </a:xfrm>
          <a:prstGeom prst="rect">
            <a:avLst/>
          </a:prstGeom>
        </p:spPr>
      </p:pic>
      <p:pic>
        <p:nvPicPr>
          <p:cNvPr id="18" name="Picture 17" descr="imgf3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3" t="3542" r="7726" b="8456"/>
          <a:stretch/>
        </p:blipFill>
        <p:spPr>
          <a:xfrm>
            <a:off x="224111" y="2820827"/>
            <a:ext cx="5486276" cy="3683061"/>
          </a:xfrm>
          <a:prstGeom prst="rect">
            <a:avLst/>
          </a:prstGeom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09074" y="2572731"/>
            <a:ext cx="1570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Explicații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95312" y="3069306"/>
            <a:ext cx="3148687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Răspunsul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filtrului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este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maxim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atunci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când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avem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în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imagine o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fereastră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dimensiunile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filtrului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cu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pixeli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albi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și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negri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corelați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cu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semnele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+/- ale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valorilor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filtrului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23" y="6287178"/>
            <a:ext cx="508000" cy="406400"/>
          </a:xfrm>
          <a:prstGeom prst="rect">
            <a:avLst/>
          </a:prstGeom>
        </p:spPr>
      </p:pic>
      <p:pic>
        <p:nvPicPr>
          <p:cNvPr id="17" name="Picture 16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3315" y="5400227"/>
            <a:ext cx="262581" cy="262581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13" y="969673"/>
            <a:ext cx="1552832" cy="315419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3" y="1351401"/>
            <a:ext cx="261732" cy="2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6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      </a:t>
            </a:r>
            <a:r>
              <a:rPr lang="en-US" sz="2200" dirty="0" err="1">
                <a:latin typeface="Times New Roman"/>
                <a:cs typeface="Times New Roman"/>
              </a:rPr>
              <a:t>normalizat</a:t>
            </a:r>
            <a:r>
              <a:rPr lang="en-US" sz="2200" dirty="0">
                <a:latin typeface="Times New Roman"/>
                <a:cs typeface="Times New Roman"/>
              </a:rPr>
              <a:t> (</a:t>
            </a:r>
            <a:r>
              <a:rPr lang="en-US" sz="2200" dirty="0" err="1">
                <a:latin typeface="Times New Roman"/>
                <a:cs typeface="Times New Roman"/>
              </a:rPr>
              <a:t>suma</a:t>
            </a:r>
            <a:r>
              <a:rPr lang="en-US" sz="2200" dirty="0">
                <a:latin typeface="Times New Roman"/>
                <a:cs typeface="Times New Roman"/>
              </a:rPr>
              <a:t> = 0,                         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: </a:t>
            </a:r>
            <a:r>
              <a:rPr lang="en-US" sz="2200" dirty="0" err="1">
                <a:latin typeface="Times New Roman"/>
                <a:cs typeface="Times New Roman"/>
              </a:rPr>
              <a:t>filtrăm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imaginea</a:t>
            </a:r>
            <a:r>
              <a:rPr lang="en-US" sz="2200" dirty="0">
                <a:latin typeface="Times New Roman"/>
                <a:cs typeface="Times New Roman"/>
              </a:rPr>
              <a:t> cu </a:t>
            </a:r>
            <a:r>
              <a:rPr lang="en-US" sz="2200" dirty="0" err="1">
                <a:latin typeface="Times New Roman"/>
                <a:cs typeface="Times New Roman"/>
              </a:rPr>
              <a:t>filtrul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9369" y="1970195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20" y="2044481"/>
            <a:ext cx="1142658" cy="377485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50" y="969673"/>
            <a:ext cx="261732" cy="296630"/>
          </a:xfrm>
          <a:prstGeom prst="rect">
            <a:avLst/>
          </a:prstGeom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09074" y="2572731"/>
            <a:ext cx="18258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Thresholding</a:t>
            </a:r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0923" y="3069306"/>
            <a:ext cx="35450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Aplicăm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un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prag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(threshold)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imaginii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filtrate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obținute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  <a:p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găsește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toți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pixelii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cu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intensitate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&gt; threshold</a:t>
            </a:r>
          </a:p>
          <a:p>
            <a:endParaRPr lang="en-US" sz="2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23" y="6287178"/>
            <a:ext cx="508000" cy="406400"/>
          </a:xfrm>
          <a:prstGeom prst="rect">
            <a:avLst/>
          </a:prstGeom>
        </p:spPr>
      </p:pic>
      <p:pic>
        <p:nvPicPr>
          <p:cNvPr id="17" name="Picture 16" descr="imgf3_prag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 t="3543" r="7726" b="8457"/>
          <a:stretch/>
        </p:blipFill>
        <p:spPr>
          <a:xfrm>
            <a:off x="183575" y="2820827"/>
            <a:ext cx="5561406" cy="368306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64814" y="3072791"/>
            <a:ext cx="4190408" cy="2777027"/>
            <a:chOff x="364814" y="3072791"/>
            <a:chExt cx="4190408" cy="2777027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364814" y="4855696"/>
              <a:ext cx="433260" cy="4672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601398" y="4794906"/>
              <a:ext cx="492906" cy="595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39485" y="3642922"/>
              <a:ext cx="415737" cy="30648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0"/>
            <p:cNvSpPr txBox="1">
              <a:spLocks noChangeArrowheads="1"/>
            </p:cNvSpPr>
            <p:nvPr/>
          </p:nvSpPr>
          <p:spPr bwMode="auto">
            <a:xfrm>
              <a:off x="798074" y="4419599"/>
              <a:ext cx="9412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b="1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Detecții</a:t>
              </a:r>
              <a:r>
                <a:rPr lang="en-US" b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</a:p>
            <a:p>
              <a:pPr algn="l" eaLnBrk="1" hangingPunct="1"/>
              <a:r>
                <a:rPr lang="en-US" b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false</a:t>
              </a:r>
            </a:p>
          </p:txBody>
        </p:sp>
        <p:sp>
          <p:nvSpPr>
            <p:cNvPr id="30" name="TextBox 21"/>
            <p:cNvSpPr txBox="1">
              <a:spLocks noChangeArrowheads="1"/>
            </p:cNvSpPr>
            <p:nvPr/>
          </p:nvSpPr>
          <p:spPr bwMode="auto">
            <a:xfrm>
              <a:off x="3107422" y="3072791"/>
              <a:ext cx="14478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b="1" dirty="0" err="1">
                  <a:solidFill>
                    <a:srgbClr val="00B050"/>
                  </a:solidFill>
                  <a:latin typeface="Times New Roman"/>
                  <a:cs typeface="Times New Roman"/>
                </a:rPr>
                <a:t>Detecție</a:t>
              </a:r>
              <a:r>
                <a:rPr lang="en-US" b="1" dirty="0">
                  <a:solidFill>
                    <a:srgbClr val="00B050"/>
                  </a:solidFill>
                  <a:latin typeface="Times New Roman"/>
                  <a:cs typeface="Times New Roman"/>
                </a:rPr>
                <a:t> </a:t>
              </a:r>
            </a:p>
            <a:p>
              <a:pPr algn="l" eaLnBrk="1" hangingPunct="1"/>
              <a:r>
                <a:rPr lang="en-US" b="1" dirty="0" err="1">
                  <a:solidFill>
                    <a:srgbClr val="00B050"/>
                  </a:solidFill>
                  <a:latin typeface="Times New Roman"/>
                  <a:cs typeface="Times New Roman"/>
                </a:rPr>
                <a:t>corectă</a:t>
              </a:r>
              <a:endParaRPr lang="en-US" b="1" dirty="0">
                <a:solidFill>
                  <a:srgbClr val="00B05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364814" y="3949405"/>
              <a:ext cx="502813" cy="5069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364814" y="5160499"/>
              <a:ext cx="585660" cy="6893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13" y="969673"/>
            <a:ext cx="1552832" cy="315419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3" y="1351401"/>
            <a:ext cx="261732" cy="2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art with many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74A89246-FAFF-2E0C-A0FB-840116E9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" y="285043"/>
            <a:ext cx="9105971" cy="628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3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suma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pătratelor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distanțelor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08" y="6537099"/>
            <a:ext cx="181625" cy="267096"/>
          </a:xfrm>
          <a:prstGeom prst="rect">
            <a:avLst/>
          </a:prstGeom>
        </p:spPr>
      </p:pic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2" name="Picture 21" descr="sensUnic_gra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53" y="1720999"/>
            <a:ext cx="6632145" cy="1000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118" y="1778822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79" y="2044164"/>
            <a:ext cx="1038990" cy="3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9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suma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pătratelor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distanțelor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2" name="Picture 21" descr="sensUnic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53" y="1720999"/>
            <a:ext cx="6632145" cy="1000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118" y="1778822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79" y="2044164"/>
            <a:ext cx="1038990" cy="343238"/>
          </a:xfrm>
          <a:prstGeom prst="rect">
            <a:avLst/>
          </a:prstGeom>
        </p:spPr>
      </p:pic>
      <p:pic>
        <p:nvPicPr>
          <p:cNvPr id="2" name="Picture 1" descr="imgDistPatratelorOK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4263" r="13494" b="15861"/>
          <a:stretch/>
        </p:blipFill>
        <p:spPr>
          <a:xfrm>
            <a:off x="224111" y="2863178"/>
            <a:ext cx="5486276" cy="3672194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00" y="6395578"/>
            <a:ext cx="508000" cy="406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50923" y="3685548"/>
            <a:ext cx="3545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Găsește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valoarea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minimă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a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distanței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maximă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a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similarității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detectând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șablonul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93670" y="3975590"/>
            <a:ext cx="243210" cy="26258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6805" y="6209074"/>
            <a:ext cx="308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(1 </a:t>
            </a:r>
            <a:r>
              <a:rPr lang="mr-IN" sz="3600" dirty="0">
                <a:latin typeface="Times New Roman"/>
                <a:cs typeface="Times New Roman"/>
              </a:rPr>
              <a:t>–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distanta</a:t>
            </a:r>
            <a:r>
              <a:rPr lang="en-US" sz="3600" dirty="0"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395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suma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pătratelor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distanțelor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08" y="6537099"/>
            <a:ext cx="181625" cy="267096"/>
          </a:xfrm>
          <a:prstGeom prst="rect">
            <a:avLst/>
          </a:prstGeom>
        </p:spPr>
      </p:pic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53" y="1720999"/>
            <a:ext cx="6632145" cy="1000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118" y="1778822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79" y="2044164"/>
            <a:ext cx="1038990" cy="343238"/>
          </a:xfrm>
          <a:prstGeom prst="rect">
            <a:avLst/>
          </a:prstGeom>
        </p:spPr>
      </p:pic>
      <p:pic>
        <p:nvPicPr>
          <p:cNvPr id="12" name="Picture 11" descr="imgGrayResized_dark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3555" r="7725"/>
          <a:stretch/>
        </p:blipFill>
        <p:spPr>
          <a:xfrm>
            <a:off x="224110" y="2833523"/>
            <a:ext cx="5486277" cy="4023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50923" y="3069306"/>
            <a:ext cx="3545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Times New Roman"/>
                <a:cs typeface="Times New Roman"/>
              </a:rPr>
              <a:t>Efect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umbrire</a:t>
            </a:r>
            <a:r>
              <a:rPr lang="en-US" sz="2200" dirty="0">
                <a:latin typeface="Times New Roman"/>
                <a:cs typeface="Times New Roman"/>
              </a:rPr>
              <a:t> al </a:t>
            </a:r>
            <a:r>
              <a:rPr lang="en-US" sz="2200" dirty="0" err="1">
                <a:latin typeface="Times New Roman"/>
                <a:cs typeface="Times New Roman"/>
              </a:rPr>
              <a:t>imaginii</a:t>
            </a:r>
            <a:r>
              <a:rPr lang="en-US" sz="2200" dirty="0">
                <a:latin typeface="Times New Roman"/>
                <a:cs typeface="Times New Roman"/>
              </a:rPr>
              <a:t> care </a:t>
            </a:r>
            <a:r>
              <a:rPr lang="en-US" sz="2200" dirty="0" err="1">
                <a:latin typeface="Times New Roman"/>
                <a:cs typeface="Times New Roman"/>
              </a:rPr>
              <a:t>afectează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șablonul</a:t>
            </a:r>
            <a:r>
              <a:rPr lang="en-US" sz="22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28619" y="4416837"/>
            <a:ext cx="3545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Ce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obținem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043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suma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pătratelor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distanțelor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53" y="1720999"/>
            <a:ext cx="6632145" cy="1000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118" y="1778822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79" y="2044164"/>
            <a:ext cx="1038990" cy="3432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50923" y="3069306"/>
            <a:ext cx="35450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Răspunsul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filtrului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este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senzitiv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la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intensitatea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medie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din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fereastră</a:t>
            </a:r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17" name="Picture 16" descr="imgDistPatratelorDARK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4263" r="13705" b="16186"/>
          <a:stretch/>
        </p:blipFill>
        <p:spPr>
          <a:xfrm>
            <a:off x="232791" y="2833523"/>
            <a:ext cx="5477596" cy="3671483"/>
          </a:xfrm>
          <a:prstGeom prst="rect">
            <a:avLst/>
          </a:prstGeom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009074" y="2572731"/>
            <a:ext cx="1570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Explicații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74" y="6301806"/>
            <a:ext cx="508000" cy="406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20799" y="6094131"/>
            <a:ext cx="308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(1 </a:t>
            </a:r>
            <a:r>
              <a:rPr lang="mr-IN" sz="3600" dirty="0">
                <a:latin typeface="Times New Roman"/>
                <a:cs typeface="Times New Roman"/>
              </a:rPr>
              <a:t>–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distanta</a:t>
            </a:r>
            <a:r>
              <a:rPr lang="en-US" sz="3600" dirty="0"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022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normalizată</a:t>
            </a:r>
            <a:r>
              <a:rPr lang="en-US" sz="2200" dirty="0">
                <a:latin typeface="Times New Roman"/>
                <a:cs typeface="Times New Roman"/>
              </a:rPr>
              <a:t> (de </a:t>
            </a:r>
            <a:r>
              <a:rPr lang="en-US" sz="2200" dirty="0" err="1">
                <a:latin typeface="Times New Roman"/>
                <a:cs typeface="Times New Roman"/>
              </a:rPr>
              <a:t>medie</a:t>
            </a:r>
            <a:r>
              <a:rPr lang="en-US" sz="2200" dirty="0">
                <a:latin typeface="Times New Roman"/>
                <a:cs typeface="Times New Roman"/>
              </a:rPr>
              <a:t> 0)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95681" y="1757860"/>
            <a:ext cx="1944031" cy="1671140"/>
            <a:chOff x="4280003" y="1757860"/>
            <a:chExt cx="1944031" cy="1671140"/>
          </a:xfrm>
        </p:grpSpPr>
        <p:sp>
          <p:nvSpPr>
            <p:cNvPr id="2" name="TextBox 1"/>
            <p:cNvSpPr txBox="1"/>
            <p:nvPr/>
          </p:nvSpPr>
          <p:spPr>
            <a:xfrm>
              <a:off x="4280003" y="1757860"/>
              <a:ext cx="1944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/>
                  <a:cs typeface="Times New Roman"/>
                </a:rPr>
                <a:t>media </a:t>
              </a:r>
              <a:r>
                <a:rPr lang="en-US" dirty="0" err="1">
                  <a:latin typeface="Times New Roman"/>
                  <a:cs typeface="Times New Roman"/>
                </a:rPr>
                <a:t>intensităților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în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ferestra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curentă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</a:p>
            <a:p>
              <a:pPr algn="ctr"/>
              <a:r>
                <a:rPr lang="en-US" dirty="0">
                  <a:latin typeface="Times New Roman"/>
                  <a:cs typeface="Times New Roman"/>
                </a:rPr>
                <a:t>din imagine</a:t>
              </a:r>
            </a:p>
          </p:txBody>
        </p:sp>
        <p:cxnSp>
          <p:nvCxnSpPr>
            <p:cNvPr id="6" name="Straight Arrow Connector 5"/>
            <p:cNvCxnSpPr>
              <a:cxnSpLocks/>
            </p:cNvCxnSpPr>
            <p:nvPr/>
          </p:nvCxnSpPr>
          <p:spPr>
            <a:xfrm>
              <a:off x="5738025" y="2889398"/>
              <a:ext cx="407618" cy="5396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956207" y="1814193"/>
            <a:ext cx="1944031" cy="1489595"/>
            <a:chOff x="6517528" y="1861506"/>
            <a:chExt cx="1944031" cy="1489595"/>
          </a:xfrm>
        </p:grpSpPr>
        <p:sp>
          <p:nvSpPr>
            <p:cNvPr id="22" name="TextBox 21"/>
            <p:cNvSpPr txBox="1"/>
            <p:nvPr/>
          </p:nvSpPr>
          <p:spPr>
            <a:xfrm>
              <a:off x="6517528" y="1861506"/>
              <a:ext cx="19440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/>
                  <a:cs typeface="Times New Roman"/>
                </a:rPr>
                <a:t>media </a:t>
              </a:r>
              <a:r>
                <a:rPr lang="en-US" dirty="0" err="1">
                  <a:latin typeface="Times New Roman"/>
                  <a:cs typeface="Times New Roman"/>
                </a:rPr>
                <a:t>intensităților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filtrului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536578" y="2842358"/>
              <a:ext cx="0" cy="5087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917435" y="4963008"/>
            <a:ext cx="4008724" cy="1735205"/>
            <a:chOff x="1917435" y="4934725"/>
            <a:chExt cx="4008724" cy="1735205"/>
          </a:xfrm>
        </p:grpSpPr>
        <p:sp>
          <p:nvSpPr>
            <p:cNvPr id="25" name="TextBox 24"/>
            <p:cNvSpPr txBox="1"/>
            <p:nvPr/>
          </p:nvSpPr>
          <p:spPr>
            <a:xfrm>
              <a:off x="3065022" y="5469601"/>
              <a:ext cx="1944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Times New Roman"/>
                  <a:cs typeface="Times New Roman"/>
                </a:rPr>
                <a:t>deviația</a:t>
              </a:r>
              <a:r>
                <a:rPr lang="en-US" dirty="0">
                  <a:latin typeface="Times New Roman"/>
                  <a:cs typeface="Times New Roman"/>
                </a:rPr>
                <a:t> standard a </a:t>
              </a:r>
              <a:r>
                <a:rPr lang="en-US" dirty="0" err="1">
                  <a:latin typeface="Times New Roman"/>
                  <a:cs typeface="Times New Roman"/>
                </a:rPr>
                <a:t>intensităților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în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ferestra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curentă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</a:p>
            <a:p>
              <a:pPr algn="ctr"/>
              <a:r>
                <a:rPr lang="en-US" dirty="0">
                  <a:latin typeface="Times New Roman"/>
                  <a:cs typeface="Times New Roman"/>
                </a:rPr>
                <a:t>din imagine</a:t>
              </a:r>
            </a:p>
          </p:txBody>
        </p:sp>
        <p:sp>
          <p:nvSpPr>
            <p:cNvPr id="13" name="Left Brace 12"/>
            <p:cNvSpPr/>
            <p:nvPr/>
          </p:nvSpPr>
          <p:spPr>
            <a:xfrm rot="16200000">
              <a:off x="3699984" y="3152176"/>
              <a:ext cx="443625" cy="400872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61322" y="4982014"/>
            <a:ext cx="2746140" cy="1040479"/>
            <a:chOff x="1917435" y="4934725"/>
            <a:chExt cx="2746140" cy="1040479"/>
          </a:xfrm>
        </p:grpSpPr>
        <p:sp>
          <p:nvSpPr>
            <p:cNvPr id="31" name="TextBox 30"/>
            <p:cNvSpPr txBox="1"/>
            <p:nvPr/>
          </p:nvSpPr>
          <p:spPr>
            <a:xfrm>
              <a:off x="2403453" y="5328873"/>
              <a:ext cx="22601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Times New Roman"/>
                  <a:cs typeface="Times New Roman"/>
                </a:rPr>
                <a:t>deviația</a:t>
              </a:r>
              <a:r>
                <a:rPr lang="en-US" dirty="0">
                  <a:latin typeface="Times New Roman"/>
                  <a:cs typeface="Times New Roman"/>
                </a:rPr>
                <a:t> standard a </a:t>
              </a:r>
              <a:r>
                <a:rPr lang="en-US" dirty="0" err="1">
                  <a:latin typeface="Times New Roman"/>
                  <a:cs typeface="Times New Roman"/>
                </a:rPr>
                <a:t>intensităților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în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filtru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2" name="Left Brace 31"/>
            <p:cNvSpPr/>
            <p:nvPr/>
          </p:nvSpPr>
          <p:spPr>
            <a:xfrm rot="16200000">
              <a:off x="3068692" y="3783468"/>
              <a:ext cx="443625" cy="274614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65087" y="4287665"/>
            <a:ext cx="97123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3725" y="3380827"/>
            <a:ext cx="97123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534B2B-DBB6-D14E-98C0-F6BC98963FAA}"/>
              </a:ext>
            </a:extLst>
          </p:cNvPr>
          <p:cNvSpPr txBox="1"/>
          <p:nvPr/>
        </p:nvSpPr>
        <p:spPr>
          <a:xfrm>
            <a:off x="4393586" y="832274"/>
            <a:ext cx="458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res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 = 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cv.matchTemplate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(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img,template,method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2" y="5703838"/>
            <a:ext cx="354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Cosinusul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a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doi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vectori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normalizați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30B466-1665-FFCA-8376-D6FFFC4A7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83" y="3328689"/>
            <a:ext cx="8067001" cy="14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O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Invarianță la transformări fotometrice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normalizată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93586" y="832274"/>
            <a:ext cx="458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res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 = 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cv.matchTemplate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(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img,template,method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7E4DA0-C023-B967-7788-3CE2C5E36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033" y="1538960"/>
            <a:ext cx="6653335" cy="1228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7D203-06F1-8101-4F58-F7CD5B73B36A}"/>
              </a:ext>
            </a:extLst>
          </p:cNvPr>
          <p:cNvSpPr txBox="1"/>
          <p:nvPr/>
        </p:nvSpPr>
        <p:spPr>
          <a:xfrm>
            <a:off x="313994" y="2922812"/>
            <a:ext cx="71684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odificarea luminozității (brightness → b):  </a:t>
            </a:r>
          </a:p>
          <a:p>
            <a:pPr lvl="1"/>
            <a:endParaRPr lang="en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odificarea contrastului (contrast → c):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odificare luminozitate + contrast: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toate aceste cazuri o(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aceeași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valoare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endParaRPr lang="en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C6C8F-83FC-E8F4-90C0-D3A85671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548" y="3409122"/>
            <a:ext cx="4667809" cy="421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16E0E-D377-64EE-E97F-88F9D3D46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863" y="4467844"/>
            <a:ext cx="4747494" cy="43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DB690-6FB7-80F5-04D9-36B2E8DF4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863" y="5600467"/>
            <a:ext cx="5473970" cy="4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8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filtrul</a:t>
            </a:r>
            <a:r>
              <a:rPr lang="en-US" sz="2200" dirty="0">
                <a:latin typeface="Times New Roman"/>
                <a:cs typeface="Times New Roman"/>
              </a:rPr>
              <a:t> 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normalizată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4" name="Picture 23" descr="sensUnic_gra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86F237-8110-FC45-AA6F-B112FF25E799}"/>
              </a:ext>
            </a:extLst>
          </p:cNvPr>
          <p:cNvSpPr txBox="1"/>
          <p:nvPr/>
        </p:nvSpPr>
        <p:spPr>
          <a:xfrm>
            <a:off x="4393586" y="832274"/>
            <a:ext cx="458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res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 = 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cv.matchTemplate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(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img,template,method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FAD91-9C1E-C4C0-4A44-EE4A2C0EE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033" y="1538960"/>
            <a:ext cx="6653335" cy="12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54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</a:t>
            </a:r>
            <a:r>
              <a:rPr lang="en-US" sz="2200" dirty="0">
                <a:latin typeface="Times New Roman"/>
                <a:cs typeface="Times New Roman"/>
              </a:rPr>
              <a:t> 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normalizată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10" name="Picture 9" descr="norm2corrOK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4051" r="9721" b="10340"/>
          <a:stretch/>
        </p:blipFill>
        <p:spPr>
          <a:xfrm>
            <a:off x="224109" y="2828922"/>
            <a:ext cx="5486277" cy="37429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50923" y="3069306"/>
            <a:ext cx="3545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Găsește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valoarea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minimă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detectând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șablonul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18966" y="4012938"/>
            <a:ext cx="243210" cy="26258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0B3947-FEE8-A648-A73F-4A452CAD7D92}"/>
              </a:ext>
            </a:extLst>
          </p:cNvPr>
          <p:cNvSpPr txBox="1"/>
          <p:nvPr/>
        </p:nvSpPr>
        <p:spPr>
          <a:xfrm>
            <a:off x="4393586" y="832274"/>
            <a:ext cx="458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res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 = 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cv.matchTemplate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(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img,template,method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52CFA1-41D4-60CC-944C-CB4973E25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033" y="1538960"/>
            <a:ext cx="6653335" cy="12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7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</a:t>
            </a:r>
            <a:r>
              <a:rPr lang="en-US" sz="2200" dirty="0">
                <a:latin typeface="Times New Roman"/>
                <a:cs typeface="Times New Roman"/>
              </a:rPr>
              <a:t> 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normalizată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9" name="Picture 8" descr="imgGrayResized_dark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3555" r="7725"/>
          <a:stretch/>
        </p:blipFill>
        <p:spPr>
          <a:xfrm>
            <a:off x="224110" y="2833523"/>
            <a:ext cx="5486277" cy="4023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045F51-0A1E-D14F-A0CB-92EC0FC280E5}"/>
              </a:ext>
            </a:extLst>
          </p:cNvPr>
          <p:cNvSpPr txBox="1"/>
          <p:nvPr/>
        </p:nvSpPr>
        <p:spPr>
          <a:xfrm>
            <a:off x="4393586" y="832274"/>
            <a:ext cx="458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res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 = 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cv.matchTemplate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(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img,template,method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10EA7-AD94-6F3B-77C3-D9A13066D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033" y="1538960"/>
            <a:ext cx="6653335" cy="12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8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filtru</a:t>
            </a:r>
            <a:r>
              <a:rPr lang="en-US" sz="2200" dirty="0">
                <a:latin typeface="Times New Roman"/>
                <a:cs typeface="Times New Roman"/>
              </a:rPr>
              <a:t> 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imes New Roman"/>
                <a:cs typeface="Times New Roman"/>
              </a:rPr>
              <a:t>corelație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normalizată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93586" y="832274"/>
            <a:ext cx="458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res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 = 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cv.matchTemplate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(</a:t>
            </a:r>
            <a:r>
              <a:rPr lang="ro-RO" dirty="0" err="1">
                <a:solidFill>
                  <a:srgbClr val="00B050"/>
                </a:solidFill>
                <a:latin typeface="Times New Roman"/>
                <a:cs typeface="Times New Roman"/>
              </a:rPr>
              <a:t>img,template,method</a:t>
            </a:r>
            <a:r>
              <a:rPr lang="ro-RO" dirty="0">
                <a:solidFill>
                  <a:srgbClr val="00B05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10" name="Picture 9" descr="norm2CorrDARK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t="4051" r="9510" b="10340"/>
          <a:stretch/>
        </p:blipFill>
        <p:spPr>
          <a:xfrm>
            <a:off x="224111" y="2833524"/>
            <a:ext cx="5486276" cy="37429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50923" y="3069306"/>
            <a:ext cx="3545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Găsește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valoarea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minimă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detectând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  <a:cs typeface="Times New Roman"/>
              </a:rPr>
              <a:t>șablonul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18966" y="3994264"/>
            <a:ext cx="243210" cy="26258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7E4DA0-C023-B967-7788-3CE2C5E36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033" y="1538960"/>
            <a:ext cx="6653335" cy="12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art with many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74A89246-FAFF-2E0C-A0FB-840116E9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" y="285043"/>
            <a:ext cx="9105971" cy="628791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7064742-B3ED-4BB2-E26D-B08D6413FA95}"/>
              </a:ext>
            </a:extLst>
          </p:cNvPr>
          <p:cNvSpPr/>
          <p:nvPr/>
        </p:nvSpPr>
        <p:spPr>
          <a:xfrm>
            <a:off x="735495" y="3319670"/>
            <a:ext cx="1411357" cy="36774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5E9824B-CEB0-4E1A-9756-6CC4FDA8938E}"/>
              </a:ext>
            </a:extLst>
          </p:cNvPr>
          <p:cNvSpPr/>
          <p:nvPr/>
        </p:nvSpPr>
        <p:spPr>
          <a:xfrm>
            <a:off x="2138639" y="3299792"/>
            <a:ext cx="1411357" cy="57646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6EC426-7C57-74E8-C7E3-B084C730CB18}"/>
              </a:ext>
            </a:extLst>
          </p:cNvPr>
          <p:cNvSpPr/>
          <p:nvPr/>
        </p:nvSpPr>
        <p:spPr>
          <a:xfrm>
            <a:off x="3549996" y="4359905"/>
            <a:ext cx="1411357" cy="57646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71A46DD-A8E6-879B-FC84-F498966BE1ED}"/>
              </a:ext>
            </a:extLst>
          </p:cNvPr>
          <p:cNvSpPr/>
          <p:nvPr/>
        </p:nvSpPr>
        <p:spPr>
          <a:xfrm>
            <a:off x="3549995" y="5989831"/>
            <a:ext cx="1411357" cy="57646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39057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0878-A7A4-C0FF-B907-96D17147ABE2}"/>
              </a:ext>
            </a:extLst>
          </p:cNvPr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/>
                <a:cs typeface="Times New Roman"/>
              </a:rPr>
              <a:t>Where’s Waldo?</a:t>
            </a:r>
          </a:p>
        </p:txBody>
      </p:sp>
      <p:pic>
        <p:nvPicPr>
          <p:cNvPr id="4" name="Picture 3" descr="A large group of people in different outfits&#10;&#10;Description automatically generated">
            <a:extLst>
              <a:ext uri="{FF2B5EF4-FFF2-40B4-BE49-F238E27FC236}">
                <a16:creationId xmlns:a16="http://schemas.microsoft.com/office/drawing/2014/main" id="{FF760AAC-FE26-F4BA-778A-E0D8686D2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8" t="426" r="4198" b="370"/>
          <a:stretch/>
        </p:blipFill>
        <p:spPr>
          <a:xfrm>
            <a:off x="903249" y="1817649"/>
            <a:ext cx="8240751" cy="5040351"/>
          </a:xfrm>
          <a:prstGeom prst="rect">
            <a:avLst/>
          </a:prstGeom>
        </p:spPr>
      </p:pic>
      <p:pic>
        <p:nvPicPr>
          <p:cNvPr id="8" name="Picture 7" descr="A person wearing glasses and a red and white striped shirt&#10;&#10;Description automatically generated">
            <a:extLst>
              <a:ext uri="{FF2B5EF4-FFF2-40B4-BE49-F238E27FC236}">
                <a16:creationId xmlns:a16="http://schemas.microsoft.com/office/drawing/2014/main" id="{A1186B8F-77C8-8F12-5A0D-67660A1D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45" t="1707" r="3589" b="30000"/>
          <a:stretch/>
        </p:blipFill>
        <p:spPr>
          <a:xfrm>
            <a:off x="2131430" y="699739"/>
            <a:ext cx="724830" cy="780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812C3-0D12-3059-3B51-D4A34DD1446F}"/>
              </a:ext>
            </a:extLst>
          </p:cNvPr>
          <p:cNvSpPr txBox="1"/>
          <p:nvPr/>
        </p:nvSpPr>
        <p:spPr>
          <a:xfrm>
            <a:off x="834153" y="787827"/>
            <a:ext cx="1490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Waldo</a:t>
            </a:r>
          </a:p>
        </p:txBody>
      </p:sp>
    </p:spTree>
    <p:extLst>
      <p:ext uri="{BB962C8B-B14F-4D97-AF65-F5344CB8AC3E}">
        <p14:creationId xmlns:p14="http://schemas.microsoft.com/office/powerpoint/2010/main" val="1639270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0878-A7A4-C0FF-B907-96D17147ABE2}"/>
              </a:ext>
            </a:extLst>
          </p:cNvPr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/>
                <a:cs typeface="Times New Roman"/>
              </a:rPr>
              <a:t>Where’s Waldo?</a:t>
            </a:r>
          </a:p>
        </p:txBody>
      </p:sp>
      <p:pic>
        <p:nvPicPr>
          <p:cNvPr id="8" name="Picture 7" descr="A person wearing glasses and a red and white striped shirt&#10;&#10;Description automatically generated">
            <a:extLst>
              <a:ext uri="{FF2B5EF4-FFF2-40B4-BE49-F238E27FC236}">
                <a16:creationId xmlns:a16="http://schemas.microsoft.com/office/drawing/2014/main" id="{A1186B8F-77C8-8F12-5A0D-67660A1D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645" t="1707" r="3589" b="30000"/>
          <a:stretch/>
        </p:blipFill>
        <p:spPr>
          <a:xfrm>
            <a:off x="2131430" y="699739"/>
            <a:ext cx="724830" cy="780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812C3-0D12-3059-3B51-D4A34DD1446F}"/>
              </a:ext>
            </a:extLst>
          </p:cNvPr>
          <p:cNvSpPr txBox="1"/>
          <p:nvPr/>
        </p:nvSpPr>
        <p:spPr>
          <a:xfrm>
            <a:off x="834153" y="787827"/>
            <a:ext cx="1490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Waldo</a:t>
            </a:r>
          </a:p>
        </p:txBody>
      </p:sp>
      <p:pic>
        <p:nvPicPr>
          <p:cNvPr id="3" name="Picture 2" descr="A large group of people in different outfits&#10;&#10;Description automatically generated">
            <a:extLst>
              <a:ext uri="{FF2B5EF4-FFF2-40B4-BE49-F238E27FC236}">
                <a16:creationId xmlns:a16="http://schemas.microsoft.com/office/drawing/2014/main" id="{F3BF991D-5D07-E33D-F9F2-A3C2CA6A1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8" t="426" r="4198" b="370"/>
          <a:stretch/>
        </p:blipFill>
        <p:spPr>
          <a:xfrm>
            <a:off x="903249" y="1817649"/>
            <a:ext cx="8240751" cy="504035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D133BC-A513-7A30-457D-1CFD3E369BF0}"/>
              </a:ext>
            </a:extLst>
          </p:cNvPr>
          <p:cNvSpPr/>
          <p:nvPr/>
        </p:nvSpPr>
        <p:spPr>
          <a:xfrm>
            <a:off x="7370163" y="2148590"/>
            <a:ext cx="269823" cy="274819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104532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8353650" cy="5135563"/>
          </a:xfrm>
        </p:spPr>
        <p:txBody>
          <a:bodyPr/>
          <a:lstStyle/>
          <a:p>
            <a:endParaRPr lang="en-US" sz="3200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filtru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medie</a:t>
            </a:r>
            <a:r>
              <a:rPr lang="en-US" dirty="0">
                <a:latin typeface="Times New Roman"/>
                <a:cs typeface="Times New Roman"/>
              </a:rPr>
              <a:t> 0: </a:t>
            </a:r>
            <a:r>
              <a:rPr lang="en-US" dirty="0" err="1">
                <a:latin typeface="Times New Roman"/>
                <a:cs typeface="Times New Roman"/>
              </a:rPr>
              <a:t>rezultate</a:t>
            </a:r>
            <a:r>
              <a:rPr lang="en-US" dirty="0">
                <a:latin typeface="Times New Roman"/>
                <a:cs typeface="Times New Roman"/>
              </a:rPr>
              <a:t> nu </a:t>
            </a:r>
            <a:r>
              <a:rPr lang="en-US" dirty="0" err="1">
                <a:latin typeface="Times New Roman"/>
                <a:cs typeface="Times New Roman"/>
              </a:rPr>
              <a:t>prea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bune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dirty="0" err="1">
                <a:latin typeface="Times New Roman"/>
                <a:cs typeface="Times New Roman"/>
              </a:rPr>
              <a:t>apar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detecții</a:t>
            </a:r>
            <a:r>
              <a:rPr lang="en-US" dirty="0">
                <a:latin typeface="Times New Roman"/>
                <a:cs typeface="Times New Roman"/>
              </a:rPr>
              <a:t> false)</a:t>
            </a:r>
          </a:p>
          <a:p>
            <a:r>
              <a:rPr lang="en-US" dirty="0" err="1">
                <a:latin typeface="Times New Roman"/>
                <a:cs typeface="Times New Roman"/>
              </a:rPr>
              <a:t>suma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pătratelor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distanțelor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senzitiv</a:t>
            </a:r>
            <a:r>
              <a:rPr lang="en-US" dirty="0">
                <a:latin typeface="Times New Roman"/>
                <a:cs typeface="Times New Roman"/>
              </a:rPr>
              <a:t> la </a:t>
            </a:r>
            <a:r>
              <a:rPr lang="en-US" dirty="0" err="1">
                <a:latin typeface="Times New Roman"/>
                <a:cs typeface="Times New Roman"/>
              </a:rPr>
              <a:t>intensitatea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medie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corelație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normalizată</a:t>
            </a:r>
            <a:r>
              <a:rPr lang="en-US" dirty="0">
                <a:latin typeface="Times New Roman"/>
                <a:cs typeface="Times New Roman"/>
              </a:rPr>
              <a:t>: invariant la </a:t>
            </a:r>
            <a:r>
              <a:rPr lang="en-US" dirty="0" err="1">
                <a:latin typeface="Times New Roman"/>
                <a:cs typeface="Times New Roman"/>
              </a:rPr>
              <a:t>intensitatea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medie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luminozitate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şi</a:t>
            </a:r>
            <a:r>
              <a:rPr lang="en-US" dirty="0">
                <a:latin typeface="Times New Roman"/>
                <a:cs typeface="Times New Roman"/>
              </a:rPr>
              <a:t> la contrast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Cea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bună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măsură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similarității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grpSp>
        <p:nvGrpSpPr>
          <p:cNvPr id="199681" name="Group 199680"/>
          <p:cNvGrpSpPr/>
          <p:nvPr/>
        </p:nvGrpSpPr>
        <p:grpSpPr>
          <a:xfrm>
            <a:off x="8437563" y="1803189"/>
            <a:ext cx="432529" cy="3324141"/>
            <a:chOff x="8437563" y="1803189"/>
            <a:chExt cx="432529" cy="3324141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8437563" y="1803189"/>
              <a:ext cx="0" cy="3324141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5400000">
              <a:off x="7407696" y="3324142"/>
              <a:ext cx="25554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1"/>
                  </a:solidFill>
                  <a:latin typeface="Times New Roman"/>
                  <a:cs typeface="Times New Roman"/>
                </a:rPr>
                <a:t>viteză</a:t>
              </a:r>
              <a:r>
                <a:rPr lang="en-US" b="1" dirty="0">
                  <a:solidFill>
                    <a:schemeClr val="accent1"/>
                  </a:solidFill>
                  <a:latin typeface="Times New Roman"/>
                  <a:cs typeface="Times New Roman"/>
                </a:rPr>
                <a:t> de </a:t>
              </a:r>
              <a:r>
                <a:rPr lang="en-US" b="1" dirty="0" err="1">
                  <a:solidFill>
                    <a:schemeClr val="accent1"/>
                  </a:solidFill>
                  <a:latin typeface="Times New Roman"/>
                  <a:cs typeface="Times New Roman"/>
                </a:rPr>
                <a:t>execuție</a:t>
              </a:r>
              <a:endParaRPr lang="en-US" b="1" dirty="0">
                <a:solidFill>
                  <a:schemeClr val="accent1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72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8" t="12192" r="39519" b="44617"/>
          <a:stretch>
            <a:fillRect/>
          </a:stretch>
        </p:blipFill>
        <p:spPr bwMode="auto">
          <a:xfrm>
            <a:off x="644525" y="165100"/>
            <a:ext cx="744538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36525" y="1751013"/>
            <a:ext cx="4179888" cy="3451225"/>
            <a:chOff x="86" y="1103"/>
            <a:chExt cx="2633" cy="2174"/>
          </a:xfrm>
        </p:grpSpPr>
        <p:pic>
          <p:nvPicPr>
            <p:cNvPr id="51222" name="Picture 10" descr="indoor_025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" y="1328"/>
              <a:ext cx="2633" cy="1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23" name="Rectangle 11"/>
            <p:cNvSpPr>
              <a:spLocks noChangeArrowheads="1"/>
            </p:cNvSpPr>
            <p:nvPr/>
          </p:nvSpPr>
          <p:spPr bwMode="auto">
            <a:xfrm>
              <a:off x="476" y="1103"/>
              <a:ext cx="21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imes New Roman"/>
                  <a:cs typeface="Times New Roman"/>
                </a:rPr>
                <a:t>Găsiți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scaunele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în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această</a:t>
              </a:r>
              <a:r>
                <a:rPr lang="en-US" dirty="0">
                  <a:latin typeface="Times New Roman"/>
                  <a:cs typeface="Times New Roman"/>
                </a:rPr>
                <a:t> imagine</a:t>
              </a:r>
            </a:p>
          </p:txBody>
        </p:sp>
      </p:grpSp>
      <p:pic>
        <p:nvPicPr>
          <p:cNvPr id="45467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13" y="2116138"/>
            <a:ext cx="4224337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4673" name="Text Box 17"/>
          <p:cNvSpPr txBox="1">
            <a:spLocks noChangeArrowheads="1"/>
          </p:cNvSpPr>
          <p:nvPr/>
        </p:nvSpPr>
        <p:spPr bwMode="auto">
          <a:xfrm>
            <a:off x="4823126" y="5176448"/>
            <a:ext cx="39677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800" dirty="0" err="1">
                <a:latin typeface="Times New Roman"/>
                <a:cs typeface="Times New Roman"/>
              </a:rPr>
              <a:t>Găsirea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şabloanelor</a:t>
            </a:r>
            <a:r>
              <a:rPr lang="en-US" sz="1800" dirty="0">
                <a:latin typeface="Times New Roman"/>
                <a:cs typeface="Times New Roman"/>
              </a:rPr>
              <a:t> nu </a:t>
            </a:r>
            <a:r>
              <a:rPr lang="en-US" sz="1800" dirty="0" err="1">
                <a:latin typeface="Times New Roman"/>
                <a:cs typeface="Times New Roman"/>
              </a:rPr>
              <a:t>rezolvă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problema</a:t>
            </a:r>
            <a:endParaRPr lang="en-US" sz="1800" dirty="0">
              <a:latin typeface="Times New Roman"/>
              <a:cs typeface="Times New Roman"/>
            </a:endParaRP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5695950" y="3009900"/>
            <a:ext cx="2657475" cy="1895475"/>
            <a:chOff x="3588" y="1896"/>
            <a:chExt cx="1674" cy="1194"/>
          </a:xfrm>
        </p:grpSpPr>
        <p:sp>
          <p:nvSpPr>
            <p:cNvPr id="51216" name="Rectangle 19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217" name="Rectangle 20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218" name="Rectangle 21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219" name="Rectangle 22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220" name="Rectangle 23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221" name="Rectangle 24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144588" y="2981325"/>
            <a:ext cx="2635250" cy="1895475"/>
            <a:chOff x="3588" y="1896"/>
            <a:chExt cx="1674" cy="1194"/>
          </a:xfrm>
        </p:grpSpPr>
        <p:sp>
          <p:nvSpPr>
            <p:cNvPr id="51210" name="Rectangle 34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211" name="Rectangle 35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212" name="Rectangle 36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213" name="Rectangle 37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214" name="Rectangle 38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215" name="Rectangle 39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330003" y="5512803"/>
            <a:ext cx="88296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latin typeface="Times New Roman"/>
                <a:cs typeface="Times New Roman"/>
              </a:rPr>
              <a:t>A </a:t>
            </a:r>
            <a:r>
              <a:rPr lang="ja-JP" altLang="en-US" sz="1800" dirty="0">
                <a:latin typeface="Times New Roman"/>
                <a:cs typeface="Times New Roman"/>
              </a:rPr>
              <a:t>“</a:t>
            </a:r>
            <a:r>
              <a:rPr lang="en-US" sz="1800" dirty="0">
                <a:latin typeface="Times New Roman"/>
                <a:cs typeface="Times New Roman"/>
              </a:rPr>
              <a:t>popular method is that of template matching, by point to point correlation of a model pattern with the image pattern. These techniques are inadequate for three-dimensional scene analysis for many reasons, such as occlusion, changes in viewing angle, and articulation of parts.</a:t>
            </a:r>
            <a:r>
              <a:rPr lang="ja-JP" altLang="en-US" sz="1800" dirty="0">
                <a:latin typeface="Times New Roman"/>
                <a:cs typeface="Times New Roman"/>
              </a:rPr>
              <a:t>”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Nevatia</a:t>
            </a:r>
            <a:r>
              <a:rPr lang="en-US" sz="1800" dirty="0">
                <a:latin typeface="Times New Roman"/>
                <a:cs typeface="Times New Roman"/>
              </a:rPr>
              <a:t> &amp; </a:t>
            </a:r>
            <a:r>
              <a:rPr lang="en-US" sz="1800" dirty="0" err="1">
                <a:latin typeface="Times New Roman"/>
                <a:cs typeface="Times New Roman"/>
              </a:rPr>
              <a:t>Binford</a:t>
            </a:r>
            <a:r>
              <a:rPr lang="en-US" sz="1800" dirty="0">
                <a:latin typeface="Times New Roman"/>
                <a:cs typeface="Times New Roman"/>
              </a:rPr>
              <a:t>, 1977.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107236" y="165100"/>
            <a:ext cx="77724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Detectare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șabloanelor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79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73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199" y="1685971"/>
            <a:ext cx="8686801" cy="513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rgbClr val="FF0000"/>
                </a:solidFill>
                <a:latin typeface="Times New Roman"/>
                <a:cs typeface="Times New Roman"/>
              </a:rPr>
              <a:t>Avantaje</a:t>
            </a:r>
            <a:endParaRPr lang="en-US"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buFontTx/>
              <a:buChar char="-"/>
            </a:pPr>
            <a:r>
              <a:rPr lang="en-US" sz="2600" dirty="0" err="1">
                <a:latin typeface="Times New Roman"/>
                <a:cs typeface="Times New Roman"/>
              </a:rPr>
              <a:t>metodă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simplă</a:t>
            </a:r>
            <a:r>
              <a:rPr lang="en-US" sz="2600" dirty="0">
                <a:latin typeface="Times New Roman"/>
                <a:cs typeface="Times New Roman"/>
              </a:rPr>
              <a:t>, </a:t>
            </a:r>
            <a:r>
              <a:rPr lang="en-US" sz="2600" dirty="0" err="1">
                <a:latin typeface="Times New Roman"/>
                <a:cs typeface="Times New Roman"/>
              </a:rPr>
              <a:t>ușor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implementat</a:t>
            </a:r>
            <a:endParaRPr lang="en-US" sz="2600" dirty="0">
              <a:latin typeface="Times New Roman"/>
              <a:cs typeface="Times New Roman"/>
            </a:endParaRPr>
          </a:p>
          <a:p>
            <a:pPr>
              <a:buFontTx/>
              <a:buChar char="-"/>
            </a:pPr>
            <a:r>
              <a:rPr lang="en-US" sz="2600" dirty="0" err="1">
                <a:latin typeface="Times New Roman"/>
                <a:cs typeface="Times New Roman"/>
              </a:rPr>
              <a:t>rezultate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bune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când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șablonul</a:t>
            </a:r>
            <a:r>
              <a:rPr lang="en-US" sz="2600" dirty="0">
                <a:latin typeface="Times New Roman"/>
                <a:cs typeface="Times New Roman"/>
              </a:rPr>
              <a:t>/</a:t>
            </a:r>
            <a:r>
              <a:rPr lang="en-US" sz="2600" dirty="0" err="1">
                <a:latin typeface="Times New Roman"/>
                <a:cs typeface="Times New Roman"/>
              </a:rPr>
              <a:t>ceva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foarte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asemănător</a:t>
            </a:r>
            <a:r>
              <a:rPr lang="en-US" sz="2600" dirty="0">
                <a:latin typeface="Times New Roman"/>
                <a:cs typeface="Times New Roman"/>
              </a:rPr>
              <a:t> cu </a:t>
            </a:r>
            <a:r>
              <a:rPr lang="en-US" sz="2600" dirty="0" err="1">
                <a:latin typeface="Times New Roman"/>
                <a:cs typeface="Times New Roman"/>
              </a:rPr>
              <a:t>șablonul</a:t>
            </a:r>
            <a:r>
              <a:rPr lang="en-US" sz="2600" dirty="0">
                <a:latin typeface="Times New Roman"/>
                <a:cs typeface="Times New Roman"/>
              </a:rPr>
              <a:t> se </a:t>
            </a:r>
            <a:r>
              <a:rPr lang="en-US" sz="2600" dirty="0" err="1">
                <a:latin typeface="Times New Roman"/>
                <a:cs typeface="Times New Roman"/>
              </a:rPr>
              <a:t>află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în</a:t>
            </a:r>
            <a:r>
              <a:rPr lang="en-US" sz="2600" dirty="0">
                <a:latin typeface="Times New Roman"/>
                <a:cs typeface="Times New Roman"/>
              </a:rPr>
              <a:t> imagine</a:t>
            </a:r>
          </a:p>
          <a:p>
            <a:pPr marL="0" indent="0">
              <a:buNone/>
            </a:pPr>
            <a:r>
              <a:rPr lang="en-US" sz="2600" dirty="0" err="1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lang="en-US" sz="3200" dirty="0" err="1">
                <a:solidFill>
                  <a:srgbClr val="FF0000"/>
                </a:solidFill>
                <a:latin typeface="Times New Roman"/>
                <a:cs typeface="Times New Roman"/>
              </a:rPr>
              <a:t>ezavantaje</a:t>
            </a:r>
            <a:endParaRPr lang="en-US"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buFontTx/>
              <a:buChar char="-"/>
            </a:pPr>
            <a:r>
              <a:rPr lang="en-US" sz="2600" dirty="0">
                <a:latin typeface="Times New Roman"/>
                <a:cs typeface="Times New Roman"/>
              </a:rPr>
              <a:t>nu </a:t>
            </a:r>
            <a:r>
              <a:rPr lang="en-US" sz="2600" dirty="0" err="1">
                <a:latin typeface="Times New Roman"/>
                <a:cs typeface="Times New Roman"/>
              </a:rPr>
              <a:t>este</a:t>
            </a:r>
            <a:r>
              <a:rPr lang="en-US" sz="2600" dirty="0">
                <a:latin typeface="Times New Roman"/>
                <a:cs typeface="Times New Roman"/>
              </a:rPr>
              <a:t> invariant la </a:t>
            </a:r>
            <a:r>
              <a:rPr lang="en-US" sz="2600" dirty="0" err="1">
                <a:latin typeface="Times New Roman"/>
                <a:cs typeface="Times New Roman"/>
              </a:rPr>
              <a:t>mărime</a:t>
            </a:r>
            <a:r>
              <a:rPr lang="en-US" sz="2600" dirty="0">
                <a:latin typeface="Times New Roman"/>
                <a:cs typeface="Times New Roman"/>
              </a:rPr>
              <a:t>, </a:t>
            </a:r>
            <a:r>
              <a:rPr lang="en-US" sz="2600" dirty="0" err="1">
                <a:latin typeface="Times New Roman"/>
                <a:cs typeface="Times New Roman"/>
              </a:rPr>
              <a:t>rotație</a:t>
            </a:r>
            <a:r>
              <a:rPr lang="en-US" sz="2600" dirty="0">
                <a:latin typeface="Times New Roman"/>
                <a:cs typeface="Times New Roman"/>
              </a:rPr>
              <a:t> (</a:t>
            </a:r>
            <a:r>
              <a:rPr lang="en-US" sz="2600" dirty="0" err="1">
                <a:latin typeface="Times New Roman"/>
                <a:cs typeface="Times New Roman"/>
              </a:rPr>
              <a:t>chiar</a:t>
            </a:r>
            <a:r>
              <a:rPr lang="en-US" sz="2600" dirty="0">
                <a:latin typeface="Times New Roman"/>
                <a:cs typeface="Times New Roman"/>
              </a:rPr>
              <a:t> a </a:t>
            </a:r>
            <a:r>
              <a:rPr lang="en-US" sz="2600" dirty="0" err="1">
                <a:latin typeface="Times New Roman"/>
                <a:cs typeface="Times New Roman"/>
              </a:rPr>
              <a:t>aceluiași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șablon</a:t>
            </a:r>
            <a:r>
              <a:rPr lang="en-US" sz="2600" dirty="0">
                <a:latin typeface="Times New Roman"/>
                <a:cs typeface="Times New Roman"/>
              </a:rPr>
              <a:t>): </a:t>
            </a:r>
            <a:r>
              <a:rPr lang="en-US" sz="2600" dirty="0" err="1">
                <a:latin typeface="Times New Roman"/>
                <a:cs typeface="Times New Roman"/>
              </a:rPr>
              <a:t>dacă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mărim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șablonul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sau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îl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rotim</a:t>
            </a:r>
            <a:r>
              <a:rPr lang="en-US" sz="2600" dirty="0">
                <a:latin typeface="Times New Roman"/>
                <a:cs typeface="Times New Roman"/>
              </a:rPr>
              <a:t> nu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obținem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același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rezultat</a:t>
            </a:r>
            <a:endParaRPr lang="en-US" sz="2600" dirty="0">
              <a:latin typeface="Times New Roman"/>
              <a:cs typeface="Times New Roman"/>
            </a:endParaRPr>
          </a:p>
          <a:p>
            <a:pPr>
              <a:buFontTx/>
              <a:buChar char="-"/>
            </a:pPr>
            <a:r>
              <a:rPr lang="en-US" sz="2600" dirty="0" err="1">
                <a:latin typeface="Times New Roman"/>
                <a:cs typeface="Times New Roman"/>
              </a:rPr>
              <a:t>pentru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clase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obiecte</a:t>
            </a:r>
            <a:r>
              <a:rPr lang="en-US" sz="2600" dirty="0">
                <a:latin typeface="Times New Roman"/>
                <a:cs typeface="Times New Roman"/>
              </a:rPr>
              <a:t> cu </a:t>
            </a:r>
            <a:r>
              <a:rPr lang="en-US" sz="2600" dirty="0" err="1">
                <a:latin typeface="Times New Roman"/>
                <a:cs typeface="Times New Roman"/>
              </a:rPr>
              <a:t>variabilitate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în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înfățișare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foarte</a:t>
            </a:r>
            <a:r>
              <a:rPr lang="en-US" sz="2600" dirty="0">
                <a:latin typeface="Times New Roman"/>
                <a:cs typeface="Times New Roman"/>
              </a:rPr>
              <a:t> mare (</a:t>
            </a:r>
            <a:r>
              <a:rPr lang="en-US" sz="2600" dirty="0" err="1">
                <a:latin typeface="Times New Roman"/>
                <a:cs typeface="Times New Roman"/>
              </a:rPr>
              <a:t>mașini</a:t>
            </a:r>
            <a:r>
              <a:rPr lang="en-US" sz="2600" dirty="0">
                <a:latin typeface="Times New Roman"/>
                <a:cs typeface="Times New Roman"/>
              </a:rPr>
              <a:t>, </a:t>
            </a:r>
            <a:r>
              <a:rPr lang="en-US" sz="2600" dirty="0" err="1">
                <a:latin typeface="Times New Roman"/>
                <a:cs typeface="Times New Roman"/>
              </a:rPr>
              <a:t>persoane</a:t>
            </a:r>
            <a:r>
              <a:rPr lang="en-US" sz="2600" dirty="0">
                <a:latin typeface="Times New Roman"/>
                <a:cs typeface="Times New Roman"/>
              </a:rPr>
              <a:t>) </a:t>
            </a:r>
            <a:r>
              <a:rPr lang="en-US" sz="2600" dirty="0" err="1">
                <a:latin typeface="Times New Roman"/>
                <a:cs typeface="Times New Roman"/>
              </a:rPr>
              <a:t>metoda</a:t>
            </a:r>
            <a:r>
              <a:rPr lang="en-US" sz="2600" dirty="0">
                <a:latin typeface="Times New Roman"/>
                <a:cs typeface="Times New Roman"/>
              </a:rPr>
              <a:t> nu e </a:t>
            </a:r>
            <a:r>
              <a:rPr lang="en-US" sz="2600" dirty="0" err="1">
                <a:latin typeface="Times New Roman"/>
                <a:cs typeface="Times New Roman"/>
              </a:rPr>
              <a:t>aplicabilă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</a:p>
          <a:p>
            <a:pPr>
              <a:buFontTx/>
              <a:buChar char="-"/>
            </a:pPr>
            <a:r>
              <a:rPr lang="en-US" sz="2600" dirty="0">
                <a:latin typeface="Times New Roman"/>
                <a:cs typeface="Times New Roman"/>
              </a:rPr>
              <a:t>nu </a:t>
            </a:r>
            <a:r>
              <a:rPr lang="en-US" sz="2600" dirty="0" err="1">
                <a:latin typeface="Times New Roman"/>
                <a:cs typeface="Times New Roman"/>
              </a:rPr>
              <a:t>putem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să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folosim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această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metodă</a:t>
            </a:r>
            <a:r>
              <a:rPr lang="en-US" sz="2600" dirty="0">
                <a:latin typeface="Times New Roman"/>
                <a:cs typeface="Times New Roman"/>
              </a:rPr>
              <a:t> la </a:t>
            </a:r>
            <a:r>
              <a:rPr lang="en-US" sz="2600" dirty="0" err="1">
                <a:latin typeface="Times New Roman"/>
                <a:cs typeface="Times New Roman"/>
              </a:rPr>
              <a:t>detectarea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facială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65163" y="205413"/>
            <a:ext cx="77724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Detectare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șabloanelor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654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Dacă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vrem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găsim</a:t>
            </a:r>
            <a:r>
              <a:rPr lang="en-US" dirty="0">
                <a:latin typeface="Times New Roman"/>
                <a:cs typeface="Times New Roman"/>
              </a:rPr>
              <a:t> un </a:t>
            </a:r>
            <a:r>
              <a:rPr lang="en-US" dirty="0" err="1">
                <a:latin typeface="Times New Roman"/>
                <a:cs typeface="Times New Roman"/>
              </a:rPr>
              <a:t>şablon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sau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mare?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0975" y="1654442"/>
            <a:ext cx="155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şablon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inițial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0189" y="2142750"/>
            <a:ext cx="16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şablon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mic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56223" y="2191294"/>
            <a:ext cx="6466382" cy="369332"/>
            <a:chOff x="2456223" y="2191294"/>
            <a:chExt cx="6466382" cy="3693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456223" y="2392879"/>
              <a:ext cx="147039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026868" y="2191294"/>
              <a:ext cx="4895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/>
                  <a:cs typeface="Times New Roman"/>
                </a:rPr>
                <a:t>construim</a:t>
              </a:r>
              <a:r>
                <a:rPr lang="en-US" dirty="0">
                  <a:latin typeface="Times New Roman"/>
                  <a:cs typeface="Times New Roman"/>
                </a:rPr>
                <a:t> o </a:t>
              </a:r>
              <a:r>
                <a:rPr lang="en-US" dirty="0" err="1">
                  <a:latin typeface="Times New Roman"/>
                  <a:cs typeface="Times New Roman"/>
                </a:rPr>
                <a:t>piramidă</a:t>
              </a:r>
              <a:r>
                <a:rPr lang="en-US" dirty="0">
                  <a:latin typeface="Times New Roman"/>
                  <a:cs typeface="Times New Roman"/>
                </a:rPr>
                <a:t> de </a:t>
              </a:r>
              <a:r>
                <a:rPr lang="en-US" dirty="0" err="1">
                  <a:latin typeface="Times New Roman"/>
                  <a:cs typeface="Times New Roman"/>
                </a:rPr>
                <a:t>imagini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redimensionate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pic>
        <p:nvPicPr>
          <p:cNvPr id="21" name="Picture 20" descr="t7_gr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50" y="1746409"/>
            <a:ext cx="262581" cy="262581"/>
          </a:xfrm>
          <a:prstGeom prst="rect">
            <a:avLst/>
          </a:prstGeom>
        </p:spPr>
      </p:pic>
      <p:pic>
        <p:nvPicPr>
          <p:cNvPr id="22" name="Picture 21" descr="t7_gr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79" y="2295906"/>
            <a:ext cx="147109" cy="147109"/>
          </a:xfrm>
          <a:prstGeom prst="rect">
            <a:avLst/>
          </a:prstGeom>
        </p:spPr>
      </p:pic>
      <p:pic>
        <p:nvPicPr>
          <p:cNvPr id="24" name="Picture 23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9" y="2928207"/>
            <a:ext cx="5486277" cy="3657518"/>
          </a:xfrm>
          <a:prstGeom prst="rect">
            <a:avLst/>
          </a:prstGeom>
        </p:spPr>
      </p:pic>
      <p:pic>
        <p:nvPicPr>
          <p:cNvPr id="25" name="Picture 24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80" y="2928207"/>
            <a:ext cx="3193337" cy="2128891"/>
          </a:xfrm>
          <a:prstGeom prst="rect">
            <a:avLst/>
          </a:prstGeom>
        </p:spPr>
      </p:pic>
      <p:pic>
        <p:nvPicPr>
          <p:cNvPr id="26" name="Picture 25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80" y="5186261"/>
            <a:ext cx="1574357" cy="1049571"/>
          </a:xfrm>
          <a:prstGeom prst="rect">
            <a:avLst/>
          </a:prstGeom>
        </p:spPr>
      </p:pic>
      <p:pic>
        <p:nvPicPr>
          <p:cNvPr id="27" name="Picture 26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09" y="5186261"/>
            <a:ext cx="836651" cy="557767"/>
          </a:xfrm>
          <a:prstGeom prst="rect">
            <a:avLst/>
          </a:prstGeom>
        </p:spPr>
      </p:pic>
      <p:pic>
        <p:nvPicPr>
          <p:cNvPr id="28" name="Picture 27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09" y="5815359"/>
            <a:ext cx="395379" cy="263586"/>
          </a:xfrm>
          <a:prstGeom prst="rect">
            <a:avLst/>
          </a:prstGeom>
        </p:spPr>
      </p:pic>
      <p:pic>
        <p:nvPicPr>
          <p:cNvPr id="29" name="Picture 28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82" y="5815359"/>
            <a:ext cx="191070" cy="127380"/>
          </a:xfrm>
          <a:prstGeom prst="rect">
            <a:avLst/>
          </a:prstGeom>
        </p:spPr>
      </p:pic>
      <p:pic>
        <p:nvPicPr>
          <p:cNvPr id="30" name="Picture 29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17" y="5815359"/>
            <a:ext cx="109038" cy="726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8377" y="2096051"/>
            <a:ext cx="1288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alternativă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022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Redimensionarea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2806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Micşorarea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1" name="Picture 3" descr="van_Gogh_-_Self_Portr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-1371600"/>
            <a:ext cx="6280150" cy="825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746125" y="1716088"/>
            <a:ext cx="33416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dirty="0" err="1">
                <a:latin typeface="Times New Roman"/>
                <a:cs typeface="Times New Roman"/>
              </a:rPr>
              <a:t>Această</a:t>
            </a:r>
            <a:r>
              <a:rPr lang="en-US" dirty="0">
                <a:latin typeface="Times New Roman"/>
                <a:cs typeface="Times New Roman"/>
              </a:rPr>
              <a:t> imagine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prea</a:t>
            </a:r>
            <a:r>
              <a:rPr lang="en-US" dirty="0">
                <a:latin typeface="Times New Roman"/>
                <a:cs typeface="Times New Roman"/>
              </a:rPr>
              <a:t> mare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încăpea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slide. Cum </a:t>
            </a:r>
            <a:r>
              <a:rPr lang="en-US" dirty="0" err="1">
                <a:latin typeface="Times New Roman"/>
                <a:cs typeface="Times New Roman"/>
              </a:rPr>
              <a:t>putem</a:t>
            </a:r>
            <a:r>
              <a:rPr lang="en-US" dirty="0">
                <a:latin typeface="Times New Roman"/>
                <a:cs typeface="Times New Roman"/>
              </a:rPr>
              <a:t> genera o imagine de 2</a:t>
            </a:r>
            <a:r>
              <a:rPr lang="en-US" sz="1400" dirty="0">
                <a:latin typeface="Times New Roman"/>
                <a:cs typeface="Times New Roman"/>
              </a:rPr>
              <a:t>✕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mică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0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422699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Algoritm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micşorarea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cu factor 2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8925"/>
            <a:ext cx="8229600" cy="2819632"/>
          </a:xfrm>
          <a:prstGeom prst="rect">
            <a:avLst/>
          </a:prstGeom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Font typeface="Calibri" charset="0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>
              <a:spcBef>
                <a:spcPct val="20000"/>
              </a:spcBef>
              <a:buFont typeface="Calibri" charset="0"/>
              <a:buAutoNum type="arabicPeriod"/>
            </a:pPr>
            <a:r>
              <a:rPr lang="en-US" sz="3000" dirty="0">
                <a:latin typeface="Times New Roman"/>
                <a:cs typeface="Times New Roman"/>
              </a:rPr>
              <a:t>Input: imagine de </a:t>
            </a:r>
            <a:r>
              <a:rPr lang="en-US" sz="3000" dirty="0" err="1">
                <a:latin typeface="Times New Roman"/>
                <a:cs typeface="Times New Roman"/>
              </a:rPr>
              <a:t>dimensiuni</a:t>
            </a:r>
            <a:r>
              <a:rPr lang="en-US" sz="3000" dirty="0">
                <a:latin typeface="Times New Roman"/>
                <a:cs typeface="Times New Roman"/>
              </a:rPr>
              <a:t> L </a:t>
            </a:r>
            <a:r>
              <a:rPr lang="en-US" sz="2200" dirty="0">
                <a:latin typeface="Times New Roman"/>
                <a:cs typeface="Times New Roman"/>
              </a:rPr>
              <a:t>✕</a:t>
            </a:r>
            <a:r>
              <a:rPr lang="en-US" sz="3000" dirty="0">
                <a:latin typeface="Times New Roman"/>
                <a:cs typeface="Times New Roman"/>
              </a:rPr>
              <a:t> C</a:t>
            </a:r>
          </a:p>
          <a:p>
            <a:pPr>
              <a:spcBef>
                <a:spcPct val="20000"/>
              </a:spcBef>
              <a:buFont typeface="Calibri" charset="0"/>
              <a:buAutoNum type="arabicPeriod"/>
            </a:pPr>
            <a:r>
              <a:rPr lang="en-US" sz="3000" dirty="0" err="1">
                <a:latin typeface="Times New Roman"/>
                <a:cs typeface="Times New Roman"/>
              </a:rPr>
              <a:t>Selectează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fiecare</a:t>
            </a:r>
            <a:r>
              <a:rPr lang="en-US" sz="3000" dirty="0">
                <a:latin typeface="Times New Roman"/>
                <a:cs typeface="Times New Roman"/>
              </a:rPr>
              <a:t> al </a:t>
            </a:r>
            <a:r>
              <a:rPr lang="en-US" sz="3000" dirty="0" err="1">
                <a:latin typeface="Times New Roman"/>
                <a:cs typeface="Times New Roman"/>
              </a:rPr>
              <a:t>doilea</a:t>
            </a:r>
            <a:r>
              <a:rPr lang="en-US" sz="3000" dirty="0">
                <a:latin typeface="Times New Roman"/>
                <a:cs typeface="Times New Roman"/>
              </a:rPr>
              <a:t> pixel</a:t>
            </a:r>
          </a:p>
          <a:p>
            <a:pPr lvl="1">
              <a:spcBef>
                <a:spcPct val="20000"/>
              </a:spcBef>
            </a:pPr>
            <a:r>
              <a:rPr lang="en-US" sz="3000" dirty="0">
                <a:latin typeface="Times New Roman"/>
                <a:ea typeface="ＭＳ Ｐゴシック" charset="0"/>
                <a:cs typeface="Times New Roman"/>
              </a:rPr>
              <a:t>		</a:t>
            </a:r>
            <a:r>
              <a:rPr lang="en-US" sz="3000" dirty="0" err="1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imgRedusa</a:t>
            </a:r>
            <a:r>
              <a:rPr lang="en-US" sz="3000" dirty="0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 = </a:t>
            </a:r>
            <a:r>
              <a:rPr lang="en-US" sz="3000" dirty="0" err="1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img</a:t>
            </a:r>
            <a:r>
              <a:rPr lang="en-US" sz="3000" dirty="0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 [0::2, 0::2]</a:t>
            </a:r>
          </a:p>
        </p:txBody>
      </p:sp>
    </p:spTree>
    <p:extLst>
      <p:ext uri="{BB962C8B-B14F-4D97-AF65-F5344CB8AC3E}">
        <p14:creationId xmlns:p14="http://schemas.microsoft.com/office/powerpoint/2010/main" val="329028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60488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65163" y="5599113"/>
            <a:ext cx="4395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000" dirty="0" err="1">
                <a:latin typeface="Times New Roman"/>
                <a:cs typeface="Times New Roman"/>
              </a:rPr>
              <a:t>Eliminăm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fiecare</a:t>
            </a:r>
            <a:r>
              <a:rPr lang="en-US" sz="2000" dirty="0">
                <a:latin typeface="Times New Roman"/>
                <a:cs typeface="Times New Roman"/>
              </a:rPr>
              <a:t> a </a:t>
            </a:r>
            <a:r>
              <a:rPr lang="en-US" sz="2000" dirty="0" err="1">
                <a:latin typeface="Times New Roman"/>
                <a:cs typeface="Times New Roman"/>
              </a:rPr>
              <a:t>doua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linie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şi</a:t>
            </a:r>
            <a:r>
              <a:rPr lang="en-US" sz="2000" dirty="0">
                <a:latin typeface="Times New Roman"/>
                <a:cs typeface="Times New Roman"/>
              </a:rPr>
              <a:t> a </a:t>
            </a:r>
            <a:r>
              <a:rPr lang="en-US" sz="2000" dirty="0" err="1">
                <a:latin typeface="Times New Roman"/>
                <a:cs typeface="Times New Roman"/>
              </a:rPr>
              <a:t>doua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coloană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pentru</a:t>
            </a:r>
            <a:r>
              <a:rPr lang="en-US" sz="2000" dirty="0">
                <a:latin typeface="Times New Roman"/>
                <a:cs typeface="Times New Roman"/>
              </a:rPr>
              <a:t> a </a:t>
            </a:r>
            <a:r>
              <a:rPr lang="en-US" sz="2000" dirty="0" err="1">
                <a:latin typeface="Times New Roman"/>
                <a:cs typeface="Times New Roman"/>
              </a:rPr>
              <a:t>crea</a:t>
            </a:r>
            <a:r>
              <a:rPr lang="en-US" sz="2000" dirty="0">
                <a:latin typeface="Times New Roman"/>
                <a:cs typeface="Times New Roman"/>
              </a:rPr>
              <a:t> o imagine de </a:t>
            </a:r>
          </a:p>
          <a:p>
            <a:pPr algn="ctr" eaLnBrk="0" hangingPunct="0"/>
            <a:r>
              <a:rPr lang="en-US" sz="2000" dirty="0">
                <a:latin typeface="Times New Roman"/>
                <a:cs typeface="Times New Roman"/>
              </a:rPr>
              <a:t>2</a:t>
            </a:r>
            <a:r>
              <a:rPr lang="en-US" sz="1400" dirty="0">
                <a:latin typeface="Times New Roman"/>
                <a:cs typeface="Times New Roman"/>
              </a:rPr>
              <a:t>✕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mai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mică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60950" y="2325688"/>
            <a:ext cx="1587500" cy="2502932"/>
            <a:chOff x="5060950" y="2325688"/>
            <a:chExt cx="1587500" cy="2502932"/>
          </a:xfrm>
        </p:grpSpPr>
        <p:pic>
          <p:nvPicPr>
            <p:cNvPr id="7" name="Picture 4" descr="vg-nn-quar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0950" y="2325688"/>
              <a:ext cx="1587500" cy="209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5564188" y="4459288"/>
              <a:ext cx="4796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>
                  <a:latin typeface="Times New Roman"/>
                  <a:cs typeface="Times New Roman"/>
                </a:rPr>
                <a:t>1/4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162800" y="2808288"/>
            <a:ext cx="800100" cy="1423432"/>
            <a:chOff x="7162800" y="2808288"/>
            <a:chExt cx="800100" cy="1423432"/>
          </a:xfrm>
        </p:grpSpPr>
        <p:pic>
          <p:nvPicPr>
            <p:cNvPr id="8" name="Picture 5" descr="vg-nn-eighth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2808288"/>
              <a:ext cx="800100" cy="105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7240588" y="3862388"/>
              <a:ext cx="4796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>
                  <a:latin typeface="Times New Roman"/>
                  <a:cs typeface="Times New Roman"/>
                </a:rPr>
                <a:t>1/8</a:t>
              </a: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Rezultate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290455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Cursul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trecut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204156"/>
            <a:ext cx="8229600" cy="48531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Diverse </a:t>
            </a:r>
            <a:r>
              <a:rPr lang="en-US" sz="2400" dirty="0" err="1">
                <a:latin typeface="Times New Roman"/>
                <a:cs typeface="Times New Roman"/>
              </a:rPr>
              <a:t>modele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zgomot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>
                <a:latin typeface="Times New Roman"/>
                <a:cs typeface="Times New Roman"/>
              </a:rPr>
              <a:t>salt and pepper, </a:t>
            </a:r>
            <a:r>
              <a:rPr lang="en-US" sz="2400" dirty="0" err="1">
                <a:latin typeface="Times New Roman"/>
                <a:cs typeface="Times New Roman"/>
              </a:rPr>
              <a:t>impuls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>
                <a:latin typeface="Times New Roman"/>
                <a:cs typeface="Times New Roman"/>
              </a:rPr>
              <a:t>Gaussian (normal)</a:t>
            </a:r>
          </a:p>
          <a:p>
            <a:r>
              <a:rPr lang="en-US" sz="2400" dirty="0" err="1">
                <a:latin typeface="Times New Roman"/>
                <a:cs typeface="Times New Roman"/>
              </a:rPr>
              <a:t>Filtrarea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liniară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corelație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convoluție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filtre</a:t>
            </a:r>
            <a:r>
              <a:rPr lang="en-US" sz="2400" dirty="0">
                <a:latin typeface="Times New Roman"/>
                <a:cs typeface="Times New Roman"/>
              </a:rPr>
              <a:t>: de </a:t>
            </a:r>
            <a:r>
              <a:rPr lang="en-US" sz="2400" dirty="0" err="1">
                <a:latin typeface="Times New Roman"/>
                <a:cs typeface="Times New Roman"/>
              </a:rPr>
              <a:t>medie</a:t>
            </a:r>
            <a:r>
              <a:rPr lang="en-US" sz="2400" dirty="0">
                <a:latin typeface="Times New Roman"/>
                <a:cs typeface="Times New Roman"/>
              </a:rPr>
              <a:t>, Gaussian, </a:t>
            </a:r>
            <a:r>
              <a:rPr lang="en-US" sz="2400" dirty="0" err="1">
                <a:latin typeface="Times New Roman"/>
                <a:cs typeface="Times New Roman"/>
              </a:rPr>
              <a:t>accentuare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aplicație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dirty="0" err="1">
                <a:latin typeface="Times New Roman"/>
                <a:cs typeface="Times New Roman"/>
              </a:rPr>
              <a:t>imagini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hibrid</a:t>
            </a:r>
            <a:endParaRPr lang="en-US" sz="2400" dirty="0">
              <a:latin typeface="Times New Roman"/>
              <a:cs typeface="Times New Roma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10790" y="2178072"/>
            <a:ext cx="2304256" cy="2673588"/>
            <a:chOff x="6382544" y="1002337"/>
            <a:chExt cx="2304256" cy="2673588"/>
          </a:xfrm>
        </p:grpSpPr>
        <p:sp>
          <p:nvSpPr>
            <p:cNvPr id="6" name="TextBox 5"/>
            <p:cNvSpPr txBox="1"/>
            <p:nvPr/>
          </p:nvSpPr>
          <p:spPr>
            <a:xfrm>
              <a:off x="6526560" y="33065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imagine </a:t>
              </a:r>
              <a:r>
                <a:rPr lang="en-US" dirty="0" err="1"/>
                <a:t>originală</a:t>
              </a:r>
              <a:endParaRPr lang="en-US" dirty="0"/>
            </a:p>
          </p:txBody>
        </p:sp>
        <p:pic>
          <p:nvPicPr>
            <p:cNvPr id="11" name="Picture 10" descr="cameraman_clea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44" y="1002337"/>
              <a:ext cx="2268252" cy="226825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382544" y="2178072"/>
            <a:ext cx="2304256" cy="2673588"/>
            <a:chOff x="8686800" y="1002337"/>
            <a:chExt cx="2304256" cy="2673588"/>
          </a:xfrm>
        </p:grpSpPr>
        <p:sp>
          <p:nvSpPr>
            <p:cNvPr id="7" name="TextBox 6"/>
            <p:cNvSpPr txBox="1"/>
            <p:nvPr/>
          </p:nvSpPr>
          <p:spPr>
            <a:xfrm>
              <a:off x="8686800" y="33065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“salt and pepper”</a:t>
              </a:r>
            </a:p>
          </p:txBody>
        </p:sp>
        <p:pic>
          <p:nvPicPr>
            <p:cNvPr id="12" name="Picture 11" descr="cameraman_salt_and_pepper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804" y="1002337"/>
              <a:ext cx="2268252" cy="22682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18548" y="2178072"/>
            <a:ext cx="2268252" cy="2565576"/>
            <a:chOff x="6382544" y="3810649"/>
            <a:chExt cx="2268252" cy="2565576"/>
          </a:xfrm>
        </p:grpSpPr>
        <p:sp>
          <p:nvSpPr>
            <p:cNvPr id="8" name="TextBox 7"/>
            <p:cNvSpPr txBox="1"/>
            <p:nvPr/>
          </p:nvSpPr>
          <p:spPr>
            <a:xfrm>
              <a:off x="6490556" y="60068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impuls</a:t>
              </a:r>
              <a:endParaRPr lang="en-US" dirty="0"/>
            </a:p>
          </p:txBody>
        </p:sp>
        <p:pic>
          <p:nvPicPr>
            <p:cNvPr id="13" name="Picture 12" descr="cameraman_impuls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44" y="3810649"/>
              <a:ext cx="2268252" cy="2268252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338782" y="2178072"/>
            <a:ext cx="2340260" cy="2601580"/>
            <a:chOff x="8650796" y="3810649"/>
            <a:chExt cx="2340260" cy="2601580"/>
          </a:xfrm>
        </p:grpSpPr>
        <p:sp>
          <p:nvSpPr>
            <p:cNvPr id="9" name="TextBox 8"/>
            <p:cNvSpPr txBox="1"/>
            <p:nvPr/>
          </p:nvSpPr>
          <p:spPr>
            <a:xfrm>
              <a:off x="8650796" y="6042897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</a:t>
              </a:r>
            </a:p>
          </p:txBody>
        </p:sp>
        <p:pic>
          <p:nvPicPr>
            <p:cNvPr id="14" name="Picture 13" descr="cameraman_gaussian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804" y="3810649"/>
              <a:ext cx="2268252" cy="2268252"/>
            </a:xfrm>
            <a:prstGeom prst="rect">
              <a:avLst/>
            </a:prstGeom>
          </p:spPr>
        </p:pic>
      </p:grp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431540" y="4800318"/>
            <a:ext cx="684076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0" dirty="0" err="1">
                <a:latin typeface="Times New Roman"/>
                <a:cs typeface="Times New Roman"/>
              </a:rPr>
              <a:t>Filtrarea</a:t>
            </a:r>
            <a:r>
              <a:rPr lang="en-US" sz="2400" b="0" dirty="0">
                <a:latin typeface="Times New Roman"/>
                <a:cs typeface="Times New Roman"/>
              </a:rPr>
              <a:t> </a:t>
            </a:r>
            <a:r>
              <a:rPr lang="en-US" sz="2400" b="0" dirty="0" err="1">
                <a:latin typeface="Times New Roman"/>
                <a:cs typeface="Times New Roman"/>
              </a:rPr>
              <a:t>neliniară</a:t>
            </a:r>
            <a:endParaRPr lang="en-US" sz="2400" b="0" dirty="0">
              <a:latin typeface="Times New Roman"/>
              <a:cs typeface="Times New Roman"/>
            </a:endParaRPr>
          </a:p>
          <a:p>
            <a:pPr lvl="1"/>
            <a:r>
              <a:rPr lang="en-US" sz="2000" b="0" dirty="0" err="1">
                <a:latin typeface="Times New Roman"/>
                <a:cs typeface="Times New Roman"/>
              </a:rPr>
              <a:t>filtrul</a:t>
            </a:r>
            <a:r>
              <a:rPr lang="en-US" sz="2000" b="0" dirty="0">
                <a:latin typeface="Times New Roman"/>
                <a:cs typeface="Times New Roman"/>
              </a:rPr>
              <a:t> median</a:t>
            </a:r>
          </a:p>
        </p:txBody>
      </p:sp>
    </p:spTree>
    <p:extLst>
      <p:ext uri="{BB962C8B-B14F-4D97-AF65-F5344CB8AC3E}">
        <p14:creationId xmlns:p14="http://schemas.microsoft.com/office/powerpoint/2010/main" val="2657859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4478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478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335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733800" y="5638800"/>
            <a:ext cx="16594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dirty="0">
                <a:latin typeface="Times New Roman"/>
                <a:cs typeface="Times New Roman"/>
              </a:rPr>
              <a:t>1/4  </a:t>
            </a:r>
            <a:r>
              <a:rPr lang="en-US" dirty="0">
                <a:latin typeface="Times New Roman"/>
                <a:cs typeface="Times New Roman"/>
              </a:rPr>
              <a:t>(2</a:t>
            </a:r>
            <a:r>
              <a:rPr lang="en-US" sz="1400" dirty="0">
                <a:latin typeface="Times New Roman"/>
                <a:cs typeface="Times New Roman"/>
              </a:rPr>
              <a:t>✕</a:t>
            </a:r>
            <a:r>
              <a:rPr lang="en-US" dirty="0">
                <a:latin typeface="Times New Roman"/>
                <a:cs typeface="Times New Roman"/>
              </a:rPr>
              <a:t> zoom)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934200" y="5638800"/>
            <a:ext cx="16594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dirty="0">
                <a:latin typeface="Times New Roman"/>
                <a:cs typeface="Times New Roman"/>
              </a:rPr>
              <a:t>1/8  </a:t>
            </a:r>
            <a:r>
              <a:rPr lang="en-US" dirty="0">
                <a:latin typeface="Times New Roman"/>
                <a:cs typeface="Times New Roman"/>
              </a:rPr>
              <a:t>(4</a:t>
            </a:r>
            <a:r>
              <a:rPr lang="en-US" sz="1400" dirty="0">
                <a:latin typeface="Times New Roman"/>
                <a:cs typeface="Times New Roman"/>
              </a:rPr>
              <a:t>✕</a:t>
            </a:r>
            <a:r>
              <a:rPr lang="en-US" dirty="0">
                <a:latin typeface="Times New Roman"/>
                <a:cs typeface="Times New Roman"/>
              </a:rPr>
              <a:t> zoom)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609600" y="6248400"/>
            <a:ext cx="830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Observații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1295400" y="5638800"/>
            <a:ext cx="5124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latin typeface="Times New Roman"/>
                <a:cs typeface="Times New Roman"/>
              </a:rPr>
              <a:t>1/2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Rezultate</a:t>
            </a:r>
            <a:r>
              <a:rPr lang="en-US" dirty="0">
                <a:latin typeface="Times New Roman"/>
                <a:cs typeface="Times New Roman"/>
              </a:rPr>
              <a:t> - zoom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395727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Algoritm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micşorarea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cu factor 2 cu </a:t>
            </a:r>
            <a:r>
              <a:rPr lang="en-US" dirty="0" err="1">
                <a:latin typeface="Times New Roman"/>
                <a:cs typeface="Times New Roman"/>
              </a:rPr>
              <a:t>filtrare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Gaussiană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8925"/>
            <a:ext cx="8686800" cy="2819632"/>
          </a:xfrm>
          <a:prstGeom prst="rect">
            <a:avLst/>
          </a:prstGeom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Font typeface="Calibri" charset="0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>
              <a:spcBef>
                <a:spcPct val="20000"/>
              </a:spcBef>
              <a:buFont typeface="Calibri" charset="0"/>
              <a:buAutoNum type="arabicPeriod"/>
            </a:pPr>
            <a:r>
              <a:rPr lang="en-US" sz="3000" dirty="0">
                <a:latin typeface="Times New Roman"/>
                <a:cs typeface="Times New Roman"/>
              </a:rPr>
              <a:t>Input: imagine de </a:t>
            </a:r>
            <a:r>
              <a:rPr lang="en-US" sz="3000" dirty="0" err="1">
                <a:latin typeface="Times New Roman"/>
                <a:cs typeface="Times New Roman"/>
              </a:rPr>
              <a:t>dimensiuni</a:t>
            </a:r>
            <a:r>
              <a:rPr lang="en-US" sz="3000" dirty="0">
                <a:latin typeface="Times New Roman"/>
                <a:cs typeface="Times New Roman"/>
              </a:rPr>
              <a:t> L x C</a:t>
            </a:r>
          </a:p>
          <a:p>
            <a:pPr>
              <a:spcBef>
                <a:spcPct val="20000"/>
              </a:spcBef>
              <a:buFont typeface="Calibri" charset="0"/>
              <a:buAutoNum type="arabicPeriod"/>
            </a:pPr>
            <a:r>
              <a:rPr lang="en-US" sz="3000" dirty="0" err="1">
                <a:latin typeface="Times New Roman"/>
                <a:cs typeface="Times New Roman"/>
              </a:rPr>
              <a:t>Filtrează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imaginea</a:t>
            </a:r>
            <a:r>
              <a:rPr lang="en-US" sz="3000" dirty="0">
                <a:latin typeface="Times New Roman"/>
                <a:cs typeface="Times New Roman"/>
              </a:rPr>
              <a:t> cu un </a:t>
            </a:r>
            <a:r>
              <a:rPr lang="en-US" sz="3000" dirty="0" err="1">
                <a:latin typeface="Times New Roman"/>
                <a:cs typeface="Times New Roman"/>
              </a:rPr>
              <a:t>filtru</a:t>
            </a:r>
            <a:r>
              <a:rPr lang="en-US" sz="3000" dirty="0">
                <a:latin typeface="Times New Roman"/>
                <a:cs typeface="Times New Roman"/>
              </a:rPr>
              <a:t> Gaussian </a:t>
            </a:r>
          </a:p>
          <a:p>
            <a:pPr lvl="1">
              <a:spcBef>
                <a:spcPct val="20000"/>
              </a:spcBef>
            </a:pPr>
            <a:r>
              <a:rPr lang="en-US" sz="3000" dirty="0" err="1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imgBlurata</a:t>
            </a:r>
            <a:r>
              <a:rPr lang="en-US" sz="3000" dirty="0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 = cv2.GaussianBlur(</a:t>
            </a:r>
            <a:r>
              <a:rPr lang="en-US" sz="3000" dirty="0" err="1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img</a:t>
            </a:r>
            <a:r>
              <a:rPr lang="en-US" sz="3000" dirty="0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,(5,5),0)</a:t>
            </a:r>
            <a:endParaRPr lang="en-US" sz="3000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>
              <a:spcBef>
                <a:spcPct val="20000"/>
              </a:spcBef>
              <a:buAutoNum type="arabicPeriod" startAt="3"/>
            </a:pPr>
            <a:r>
              <a:rPr lang="en-US" sz="3000" dirty="0" err="1">
                <a:latin typeface="Times New Roman"/>
                <a:cs typeface="Times New Roman"/>
              </a:rPr>
              <a:t>Selectează</a:t>
            </a: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err="1">
                <a:latin typeface="Times New Roman"/>
                <a:cs typeface="Times New Roman"/>
              </a:rPr>
              <a:t>fiecare</a:t>
            </a:r>
            <a:r>
              <a:rPr lang="en-US" sz="3000" dirty="0">
                <a:latin typeface="Times New Roman"/>
                <a:cs typeface="Times New Roman"/>
              </a:rPr>
              <a:t> al </a:t>
            </a:r>
            <a:r>
              <a:rPr lang="en-US" sz="3000" dirty="0" err="1">
                <a:latin typeface="Times New Roman"/>
                <a:cs typeface="Times New Roman"/>
              </a:rPr>
              <a:t>doilea</a:t>
            </a:r>
            <a:r>
              <a:rPr lang="en-US" sz="3000" dirty="0">
                <a:latin typeface="Times New Roman"/>
                <a:cs typeface="Times New Roman"/>
              </a:rPr>
              <a:t> pixel</a:t>
            </a:r>
          </a:p>
          <a:p>
            <a:pPr marL="457200" lvl="1" indent="0">
              <a:spcBef>
                <a:spcPct val="20000"/>
              </a:spcBef>
            </a:pPr>
            <a:r>
              <a:rPr lang="en-US" sz="3000" dirty="0" err="1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imgRedusa</a:t>
            </a:r>
            <a:r>
              <a:rPr lang="en-US" sz="3000" dirty="0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 = </a:t>
            </a:r>
            <a:r>
              <a:rPr lang="en-US" sz="3000" dirty="0" err="1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imgBlurata</a:t>
            </a:r>
            <a:r>
              <a:rPr lang="en-US" sz="3000" dirty="0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</a:rPr>
              <a:t> [0::2, 0::2]</a:t>
            </a:r>
          </a:p>
          <a:p>
            <a:pPr lvl="1">
              <a:spcBef>
                <a:spcPct val="20000"/>
              </a:spcBef>
            </a:pPr>
            <a:endParaRPr lang="en-US" sz="3000" dirty="0">
              <a:latin typeface="Times New Roman"/>
              <a:ea typeface="ＭＳ Ｐゴシック" charset="0"/>
              <a:cs typeface="Times New Roman"/>
            </a:endParaRPr>
          </a:p>
          <a:p>
            <a:pPr lvl="1">
              <a:spcBef>
                <a:spcPct val="20000"/>
              </a:spcBef>
            </a:pPr>
            <a:endParaRPr lang="en-US" sz="3000" dirty="0">
              <a:latin typeface="Times New Roman"/>
              <a:ea typeface="ＭＳ Ｐゴシック" charset="0"/>
              <a:cs typeface="Times New Roman"/>
            </a:endParaRPr>
          </a:p>
          <a:p>
            <a:pPr lvl="1">
              <a:spcBef>
                <a:spcPct val="20000"/>
              </a:spcBef>
            </a:pPr>
            <a:endParaRPr lang="en-US" sz="3000" dirty="0">
              <a:latin typeface="Times New Roman"/>
              <a:ea typeface="ＭＳ Ｐゴシック" charset="0"/>
              <a:cs typeface="Times New Roman"/>
            </a:endParaRPr>
          </a:p>
          <a:p>
            <a:pPr lvl="1">
              <a:spcBef>
                <a:spcPct val="20000"/>
              </a:spcBef>
            </a:pPr>
            <a:endParaRPr lang="en-US" sz="3000" dirty="0">
              <a:latin typeface="Times New Roman"/>
              <a:ea typeface="ＭＳ Ｐゴシック" charset="0"/>
              <a:cs typeface="Times New Roman"/>
            </a:endParaRPr>
          </a:p>
        </p:txBody>
      </p:sp>
      <p:pic>
        <p:nvPicPr>
          <p:cNvPr id="2" name="Picture 1" descr="filtru_gau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17" y="5033098"/>
            <a:ext cx="2125292" cy="1593969"/>
          </a:xfrm>
          <a:prstGeom prst="rect">
            <a:avLst/>
          </a:prstGeom>
        </p:spPr>
      </p:pic>
      <p:pic>
        <p:nvPicPr>
          <p:cNvPr id="4" name="Picture 3" descr="filtru_gauss_me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017" y="4896430"/>
            <a:ext cx="2593144" cy="19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72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890548"/>
            <a:ext cx="788988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2396835"/>
            <a:ext cx="1565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1576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5395913" y="4514560"/>
            <a:ext cx="704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Times New Roman"/>
                <a:cs typeface="Times New Roman"/>
              </a:rPr>
              <a:t>G 1/4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7072313" y="3917660"/>
            <a:ext cx="704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Times New Roman"/>
                <a:cs typeface="Times New Roman"/>
              </a:rPr>
              <a:t>G 1/8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905000" y="5606760"/>
            <a:ext cx="1383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Times New Roman"/>
                <a:cs typeface="Times New Roman"/>
              </a:rPr>
              <a:t>Gaussian 1/2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Rezultate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3577894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14400"/>
            <a:ext cx="3154363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914400"/>
            <a:ext cx="3125787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4267200" y="5105400"/>
            <a:ext cx="704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Times New Roman"/>
                <a:cs typeface="Times New Roman"/>
              </a:rPr>
              <a:t>G 1/4 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7377113" y="5105400"/>
            <a:ext cx="704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Times New Roman"/>
                <a:cs typeface="Times New Roman"/>
              </a:rPr>
              <a:t>G 1/8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533400" y="5105400"/>
            <a:ext cx="1383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Times New Roman"/>
                <a:cs typeface="Times New Roman"/>
              </a:rPr>
              <a:t>Gaussian 1/2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Rezultate</a:t>
            </a:r>
            <a:r>
              <a:rPr lang="en-US" dirty="0">
                <a:latin typeface="Times New Roman"/>
                <a:cs typeface="Times New Roman"/>
              </a:rPr>
              <a:t> - zoom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1625831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vg-nn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1362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-117475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Versus...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3733800" y="5105400"/>
            <a:ext cx="14975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dirty="0">
                <a:latin typeface="Times New Roman"/>
                <a:cs typeface="Times New Roman"/>
              </a:rPr>
              <a:t>1/4  </a:t>
            </a:r>
            <a:r>
              <a:rPr lang="en-US" sz="1600" dirty="0">
                <a:latin typeface="Times New Roman"/>
                <a:cs typeface="Times New Roman"/>
              </a:rPr>
              <a:t>(2</a:t>
            </a:r>
            <a:r>
              <a:rPr lang="en-US" sz="1200" dirty="0">
                <a:latin typeface="Times New Roman"/>
                <a:cs typeface="Times New Roman"/>
              </a:rPr>
              <a:t>✕</a:t>
            </a:r>
            <a:r>
              <a:rPr lang="en-US" sz="1600" dirty="0">
                <a:latin typeface="Times New Roman"/>
                <a:cs typeface="Times New Roman"/>
              </a:rPr>
              <a:t> zoom)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6934200" y="5105400"/>
            <a:ext cx="14975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dirty="0">
                <a:latin typeface="Times New Roman"/>
                <a:cs typeface="Times New Roman"/>
              </a:rPr>
              <a:t>1/8  </a:t>
            </a:r>
            <a:r>
              <a:rPr lang="en-US" sz="1600" dirty="0">
                <a:latin typeface="Times New Roman"/>
                <a:cs typeface="Times New Roman"/>
              </a:rPr>
              <a:t>(4</a:t>
            </a:r>
            <a:r>
              <a:rPr lang="en-US" sz="1200" dirty="0">
                <a:latin typeface="Times New Roman"/>
                <a:cs typeface="Times New Roman"/>
              </a:rPr>
              <a:t>✕</a:t>
            </a:r>
            <a:r>
              <a:rPr lang="en-US" sz="1600" dirty="0">
                <a:latin typeface="Times New Roman"/>
                <a:cs typeface="Times New Roman"/>
              </a:rPr>
              <a:t> zoom)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295400" y="5105400"/>
            <a:ext cx="4796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Times New Roman"/>
                <a:cs typeface="Times New Roman"/>
              </a:rPr>
              <a:t>1/2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Steve Seitz</a:t>
            </a:r>
          </a:p>
        </p:txBody>
      </p:sp>
      <p:pic>
        <p:nvPicPr>
          <p:cNvPr id="11" name="Picture 2" descr="vg-nn-hal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37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vg-nn-quar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30" y="9144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298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13" y="42863"/>
            <a:ext cx="2884488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latin typeface="Times New Roman"/>
                <a:ea typeface="+mj-ea"/>
                <a:cs typeface="Times New Roman"/>
              </a:rPr>
              <a:t>Filtrare</a:t>
            </a:r>
            <a:r>
              <a:rPr lang="en-US" dirty="0">
                <a:latin typeface="Times New Roman"/>
                <a:ea typeface="+mj-ea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j-ea"/>
                <a:cs typeface="Times New Roman"/>
              </a:rPr>
              <a:t>Gaussiană</a:t>
            </a:r>
            <a:endParaRPr lang="en-US" dirty="0">
              <a:latin typeface="Times New Roman"/>
              <a:ea typeface="+mj-ea"/>
              <a:cs typeface="Times New Roman"/>
            </a:endParaRP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2754313"/>
            <a:ext cx="282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9"/>
          <p:cNvSpPr>
            <a:spLocks noChangeArrowheads="1"/>
          </p:cNvSpPr>
          <p:nvPr/>
        </p:nvSpPr>
        <p:spPr bwMode="auto">
          <a:xfrm>
            <a:off x="0" y="1295400"/>
            <a:ext cx="300762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Soluție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dirty="0" err="1">
                <a:latin typeface="Times New Roman"/>
                <a:cs typeface="Times New Roman"/>
              </a:rPr>
              <a:t>filtrează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întâi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imaginea</a:t>
            </a:r>
            <a:r>
              <a:rPr lang="en-US" sz="2400" dirty="0">
                <a:latin typeface="Times New Roman"/>
                <a:cs typeface="Times New Roman"/>
              </a:rPr>
              <a:t> cu un </a:t>
            </a:r>
            <a:r>
              <a:rPr lang="en-US" sz="2400" dirty="0" err="1">
                <a:latin typeface="Times New Roman"/>
                <a:cs typeface="Times New Roman"/>
              </a:rPr>
              <a:t>filtru</a:t>
            </a:r>
            <a:r>
              <a:rPr lang="en-US" sz="2400" dirty="0">
                <a:latin typeface="Times New Roman"/>
                <a:cs typeface="Times New Roman"/>
              </a:rPr>
              <a:t> Gaussian, </a:t>
            </a:r>
            <a:r>
              <a:rPr lang="en-US" sz="2400" i="1" dirty="0" err="1">
                <a:latin typeface="Times New Roman"/>
                <a:cs typeface="Times New Roman"/>
              </a:rPr>
              <a:t>apoi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selectează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pixelii</a:t>
            </a:r>
            <a:r>
              <a:rPr lang="en-US" sz="2400" dirty="0">
                <a:latin typeface="Times New Roman"/>
                <a:cs typeface="Times New Roman"/>
              </a:rPr>
              <a:t> din 2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/>
              <a:cs typeface="Times New Roman"/>
            </a:endParaRP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591286" y="3260725"/>
            <a:ext cx="898604" cy="433388"/>
            <a:chOff x="1240209" y="3261445"/>
            <a:chExt cx="897591" cy="433080"/>
          </a:xfrm>
        </p:grpSpPr>
        <p:sp>
          <p:nvSpPr>
            <p:cNvPr id="19" name="Down Arrow 18"/>
            <p:cNvSpPr>
              <a:spLocks noChangeArrowheads="1"/>
            </p:cNvSpPr>
            <p:nvPr/>
          </p:nvSpPr>
          <p:spPr bwMode="auto"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423" name="TextBox 19"/>
            <p:cNvSpPr txBox="1">
              <a:spLocks noChangeArrowheads="1"/>
            </p:cNvSpPr>
            <p:nvPr/>
          </p:nvSpPr>
          <p:spPr bwMode="auto">
            <a:xfrm>
              <a:off x="1240209" y="3320138"/>
              <a:ext cx="897591" cy="33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>
                  <a:latin typeface="Times New Roman"/>
                  <a:cs typeface="Times New Roman"/>
                </a:rPr>
                <a:t>blurează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2867025" y="3776663"/>
            <a:ext cx="2252852" cy="2994025"/>
            <a:chOff x="515031" y="3777331"/>
            <a:chExt cx="2253362" cy="2993593"/>
          </a:xfrm>
        </p:grpSpPr>
        <p:pic>
          <p:nvPicPr>
            <p:cNvPr id="16419" name="Picture 9" descr="C:\snavely\tmp\vg1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1741718" y="3777331"/>
              <a:ext cx="1026675" cy="58469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</a:rPr>
                <a:t> f</a:t>
              </a: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 I</a:t>
              </a:r>
              <a:r>
                <a:rPr lang="en-US" sz="32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079172" y="3864430"/>
              <a:ext cx="389850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4529140" y="3217863"/>
            <a:ext cx="1051390" cy="433387"/>
            <a:chOff x="2177129" y="3217903"/>
            <a:chExt cx="1051573" cy="433080"/>
          </a:xfrm>
        </p:grpSpPr>
        <p:sp>
          <p:nvSpPr>
            <p:cNvPr id="24" name="Down Arrow 23"/>
            <p:cNvSpPr>
              <a:spLocks noChangeArrowheads="1"/>
            </p:cNvSpPr>
            <p:nvPr/>
          </p:nvSpPr>
          <p:spPr bwMode="auto">
            <a:xfrm rot="-8119149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418" name="TextBox 24"/>
            <p:cNvSpPr txBox="1">
              <a:spLocks noChangeArrowheads="1"/>
            </p:cNvSpPr>
            <p:nvPr/>
          </p:nvSpPr>
          <p:spPr bwMode="auto">
            <a:xfrm>
              <a:off x="2177129" y="3309249"/>
              <a:ext cx="1051573" cy="33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>
                  <a:latin typeface="Times New Roman"/>
                  <a:cs typeface="Times New Roman"/>
                </a:rPr>
                <a:t>selectează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561540" y="3260725"/>
            <a:ext cx="898604" cy="433388"/>
            <a:chOff x="3210473" y="3261445"/>
            <a:chExt cx="897591" cy="433080"/>
          </a:xfrm>
        </p:grpSpPr>
        <p:sp>
          <p:nvSpPr>
            <p:cNvPr id="26" name="Down Arrow 25"/>
            <p:cNvSpPr>
              <a:spLocks noChangeArrowheads="1"/>
            </p:cNvSpPr>
            <p:nvPr/>
          </p:nvSpPr>
          <p:spPr bwMode="auto"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416" name="TextBox 26"/>
            <p:cNvSpPr txBox="1">
              <a:spLocks noChangeArrowheads="1"/>
            </p:cNvSpPr>
            <p:nvPr/>
          </p:nvSpPr>
          <p:spPr bwMode="auto">
            <a:xfrm>
              <a:off x="3210473" y="3309197"/>
              <a:ext cx="897591" cy="33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>
                  <a:latin typeface="Times New Roman"/>
                  <a:cs typeface="Times New Roman"/>
                </a:rPr>
                <a:t>blurează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6367457" y="3217863"/>
            <a:ext cx="1051390" cy="433387"/>
            <a:chOff x="4016859" y="3217899"/>
            <a:chExt cx="1050027" cy="433080"/>
          </a:xfrm>
        </p:grpSpPr>
        <p:sp>
          <p:nvSpPr>
            <p:cNvPr id="28" name="Down Arrow 27"/>
            <p:cNvSpPr>
              <a:spLocks noChangeArrowheads="1"/>
            </p:cNvSpPr>
            <p:nvPr/>
          </p:nvSpPr>
          <p:spPr bwMode="auto">
            <a:xfrm rot="-8119149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414" name="TextBox 28"/>
            <p:cNvSpPr txBox="1">
              <a:spLocks noChangeArrowheads="1"/>
            </p:cNvSpPr>
            <p:nvPr/>
          </p:nvSpPr>
          <p:spPr bwMode="auto">
            <a:xfrm>
              <a:off x="4016859" y="3298359"/>
              <a:ext cx="1050027" cy="33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>
                  <a:latin typeface="Times New Roman"/>
                  <a:cs typeface="Times New Roman"/>
                </a:rPr>
                <a:t>selectează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86663" y="2960688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000">
                <a:latin typeface="Times New Roman"/>
                <a:cs typeface="Times New Roman"/>
              </a:rPr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3844925"/>
            <a:ext cx="280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938463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44925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8" y="3025775"/>
            <a:ext cx="69850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5487990" y="1655763"/>
            <a:ext cx="1145856" cy="1462055"/>
            <a:chOff x="3135896" y="1655788"/>
            <a:chExt cx="1146784" cy="1461954"/>
          </a:xfrm>
        </p:grpSpPr>
        <p:pic>
          <p:nvPicPr>
            <p:cNvPr id="16411" name="Picture 10" descr="C:\snavely\tmp\vg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3875317" y="2656109"/>
              <a:ext cx="407363" cy="461633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2400" b="1" baseline="-250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5487987" y="3798888"/>
            <a:ext cx="1173647" cy="1520825"/>
            <a:chOff x="3135896" y="3799099"/>
            <a:chExt cx="1174848" cy="1521196"/>
          </a:xfrm>
        </p:grpSpPr>
        <p:pic>
          <p:nvPicPr>
            <p:cNvPr id="16408" name="Picture 11" descr="C:\snavely\tmp\vg2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633214" y="3799099"/>
              <a:ext cx="677530" cy="461778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   </a:t>
              </a:r>
              <a:r>
                <a:rPr lang="en-US" sz="2400" b="1" dirty="0">
                  <a:solidFill>
                    <a:schemeClr val="bg1"/>
                  </a:solidFill>
                </a:rPr>
                <a:t>I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endParaRPr lang="en-US" sz="24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777384" y="3886198"/>
              <a:ext cx="338554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7131054" y="2401888"/>
            <a:ext cx="601502" cy="753894"/>
            <a:chOff x="4779181" y="2402353"/>
            <a:chExt cx="601416" cy="753551"/>
          </a:xfrm>
        </p:grpSpPr>
        <p:pic>
          <p:nvPicPr>
            <p:cNvPr id="16406" name="Picture 7" descr="C:\snavely\tmp\vg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5029206" y="2786740"/>
              <a:ext cx="351391" cy="369164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I</a:t>
              </a:r>
              <a:r>
                <a:rPr lang="en-US" b="1" baseline="-250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3844925"/>
            <a:ext cx="554038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03" name="Group 50"/>
          <p:cNvGrpSpPr>
            <a:grpSpLocks/>
          </p:cNvGrpSpPr>
          <p:nvPr/>
        </p:nvGrpSpPr>
        <p:grpSpPr bwMode="auto">
          <a:xfrm>
            <a:off x="2859088" y="190500"/>
            <a:ext cx="2236787" cy="2938463"/>
            <a:chOff x="507913" y="190710"/>
            <a:chExt cx="2236360" cy="2938315"/>
          </a:xfrm>
        </p:grpSpPr>
        <p:pic>
          <p:nvPicPr>
            <p:cNvPr id="16404" name="Picture 8" descr="C:\snavely\tmp\v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2220686" y="2525477"/>
              <a:ext cx="481063" cy="584747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Times New Roman"/>
                  <a:ea typeface="+mn-ea"/>
                  <a:cs typeface="Times New Roman"/>
                </a:rPr>
                <a:t>I</a:t>
              </a:r>
              <a:r>
                <a:rPr lang="en-US" sz="3200" b="1" baseline="-25000" dirty="0">
                  <a:solidFill>
                    <a:schemeClr val="bg1"/>
                  </a:solidFill>
                  <a:latin typeface="Times New Roman"/>
                  <a:ea typeface="+mn-ea"/>
                  <a:cs typeface="Times New Roman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11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2754313"/>
            <a:ext cx="282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741738" y="3260725"/>
            <a:ext cx="539750" cy="433388"/>
            <a:chOff x="1390497" y="3261445"/>
            <a:chExt cx="539142" cy="433080"/>
          </a:xfrm>
        </p:grpSpPr>
        <p:sp>
          <p:nvSpPr>
            <p:cNvPr id="19" name="Down Arrow 18"/>
            <p:cNvSpPr>
              <a:spLocks noChangeArrowheads="1"/>
            </p:cNvSpPr>
            <p:nvPr/>
          </p:nvSpPr>
          <p:spPr bwMode="auto"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423" name="TextBox 19"/>
            <p:cNvSpPr txBox="1">
              <a:spLocks noChangeArrowheads="1"/>
            </p:cNvSpPr>
            <p:nvPr/>
          </p:nvSpPr>
          <p:spPr bwMode="auto">
            <a:xfrm>
              <a:off x="14042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>
                  <a:latin typeface="Times New Roman"/>
                  <a:cs typeface="Times New Roman"/>
                </a:rPr>
                <a:t>blur</a:t>
              </a: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2867025" y="3776663"/>
            <a:ext cx="2252852" cy="2994025"/>
            <a:chOff x="515031" y="3777331"/>
            <a:chExt cx="2253362" cy="2993593"/>
          </a:xfrm>
        </p:grpSpPr>
        <p:pic>
          <p:nvPicPr>
            <p:cNvPr id="16419" name="Picture 9" descr="C:\snavely\tmp\vg1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1741718" y="3777331"/>
              <a:ext cx="1026675" cy="58469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</a:rPr>
                <a:t> f</a:t>
              </a: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 I</a:t>
              </a:r>
              <a:r>
                <a:rPr lang="en-US" sz="32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079172" y="3864430"/>
              <a:ext cx="389850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4529140" y="3217863"/>
            <a:ext cx="1051390" cy="433387"/>
            <a:chOff x="2177129" y="3217903"/>
            <a:chExt cx="1051573" cy="433080"/>
          </a:xfrm>
        </p:grpSpPr>
        <p:sp>
          <p:nvSpPr>
            <p:cNvPr id="24" name="Down Arrow 23"/>
            <p:cNvSpPr>
              <a:spLocks noChangeArrowheads="1"/>
            </p:cNvSpPr>
            <p:nvPr/>
          </p:nvSpPr>
          <p:spPr bwMode="auto">
            <a:xfrm rot="-8119149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418" name="TextBox 24"/>
            <p:cNvSpPr txBox="1">
              <a:spLocks noChangeArrowheads="1"/>
            </p:cNvSpPr>
            <p:nvPr/>
          </p:nvSpPr>
          <p:spPr bwMode="auto">
            <a:xfrm>
              <a:off x="2177129" y="3309249"/>
              <a:ext cx="1051573" cy="33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>
                  <a:latin typeface="Times New Roman"/>
                  <a:cs typeface="Times New Roman"/>
                </a:rPr>
                <a:t>selectează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722938" y="3260725"/>
            <a:ext cx="539750" cy="433388"/>
            <a:chOff x="3371697" y="3261445"/>
            <a:chExt cx="539142" cy="433080"/>
          </a:xfrm>
        </p:grpSpPr>
        <p:sp>
          <p:nvSpPr>
            <p:cNvPr id="26" name="Down Arrow 25"/>
            <p:cNvSpPr>
              <a:spLocks noChangeArrowheads="1"/>
            </p:cNvSpPr>
            <p:nvPr/>
          </p:nvSpPr>
          <p:spPr bwMode="auto"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416" name="TextBox 26"/>
            <p:cNvSpPr txBox="1">
              <a:spLocks noChangeArrowheads="1"/>
            </p:cNvSpPr>
            <p:nvPr/>
          </p:nvSpPr>
          <p:spPr bwMode="auto">
            <a:xfrm>
              <a:off x="33854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Times New Roman"/>
                  <a:cs typeface="Times New Roman"/>
                </a:rPr>
                <a:t>blur</a:t>
              </a:r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6367457" y="3217863"/>
            <a:ext cx="1051390" cy="433387"/>
            <a:chOff x="4016859" y="3217899"/>
            <a:chExt cx="1050027" cy="433080"/>
          </a:xfrm>
        </p:grpSpPr>
        <p:sp>
          <p:nvSpPr>
            <p:cNvPr id="28" name="Down Arrow 27"/>
            <p:cNvSpPr>
              <a:spLocks noChangeArrowheads="1"/>
            </p:cNvSpPr>
            <p:nvPr/>
          </p:nvSpPr>
          <p:spPr bwMode="auto">
            <a:xfrm rot="-8119149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414" name="TextBox 28"/>
            <p:cNvSpPr txBox="1">
              <a:spLocks noChangeArrowheads="1"/>
            </p:cNvSpPr>
            <p:nvPr/>
          </p:nvSpPr>
          <p:spPr bwMode="auto">
            <a:xfrm>
              <a:off x="4016859" y="3298359"/>
              <a:ext cx="1050027" cy="33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>
                  <a:latin typeface="Times New Roman"/>
                  <a:cs typeface="Times New Roman"/>
                </a:rPr>
                <a:t>selectează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86663" y="2960688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000">
                <a:latin typeface="Times New Roman"/>
                <a:cs typeface="Times New Roman"/>
              </a:rPr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3844925"/>
            <a:ext cx="280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938463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44925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8" y="3025775"/>
            <a:ext cx="69850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5487990" y="1655763"/>
            <a:ext cx="1145856" cy="1462055"/>
            <a:chOff x="3135896" y="1655788"/>
            <a:chExt cx="1146784" cy="1461954"/>
          </a:xfrm>
        </p:grpSpPr>
        <p:pic>
          <p:nvPicPr>
            <p:cNvPr id="16411" name="Picture 10" descr="C:\snavely\tmp\vg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3875317" y="2656109"/>
              <a:ext cx="407363" cy="461633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2400" b="1" baseline="-250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5487987" y="3798888"/>
            <a:ext cx="1237167" cy="1520825"/>
            <a:chOff x="3135896" y="3799099"/>
            <a:chExt cx="1238433" cy="1521196"/>
          </a:xfrm>
        </p:grpSpPr>
        <p:pic>
          <p:nvPicPr>
            <p:cNvPr id="16408" name="Picture 11" descr="C:\snavely\tmp\vg2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633214" y="3799099"/>
              <a:ext cx="741115" cy="461778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f   I</a:t>
              </a:r>
              <a:r>
                <a:rPr lang="en-US" sz="2400" b="1" baseline="-250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777384" y="3886198"/>
              <a:ext cx="338554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Times New Roman"/>
                  <a:ea typeface="+mn-ea"/>
                  <a:cs typeface="Times New Roman"/>
                </a:rPr>
                <a:t>*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7131054" y="2401888"/>
            <a:ext cx="601502" cy="753894"/>
            <a:chOff x="4779181" y="2402353"/>
            <a:chExt cx="601416" cy="753551"/>
          </a:xfrm>
        </p:grpSpPr>
        <p:pic>
          <p:nvPicPr>
            <p:cNvPr id="16406" name="Picture 7" descr="C:\snavely\tmp\vg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5029206" y="2786740"/>
              <a:ext cx="351391" cy="369164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I</a:t>
              </a:r>
              <a:r>
                <a:rPr lang="en-US" b="1" baseline="-250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3844925"/>
            <a:ext cx="554038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03" name="Group 50"/>
          <p:cNvGrpSpPr>
            <a:grpSpLocks/>
          </p:cNvGrpSpPr>
          <p:nvPr/>
        </p:nvGrpSpPr>
        <p:grpSpPr bwMode="auto">
          <a:xfrm>
            <a:off x="2859088" y="190500"/>
            <a:ext cx="2236787" cy="2938463"/>
            <a:chOff x="507913" y="190710"/>
            <a:chExt cx="2236360" cy="2938315"/>
          </a:xfrm>
        </p:grpSpPr>
        <p:pic>
          <p:nvPicPr>
            <p:cNvPr id="16404" name="Picture 8" descr="C:\snavely\tmp\v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2220686" y="2525477"/>
              <a:ext cx="481063" cy="584747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Times New Roman"/>
                  <a:ea typeface="+mn-ea"/>
                  <a:cs typeface="Times New Roman"/>
                </a:rPr>
                <a:t>I</a:t>
              </a:r>
              <a:r>
                <a:rPr lang="en-US" sz="3200" b="1" baseline="-25000" dirty="0">
                  <a:solidFill>
                    <a:schemeClr val="bg1"/>
                  </a:solidFill>
                  <a:latin typeface="Times New Roman"/>
                  <a:ea typeface="+mn-ea"/>
                  <a:cs typeface="Times New Roman"/>
                </a:rPr>
                <a:t>0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2786063" y="3798888"/>
            <a:ext cx="6553200" cy="3298825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Box 44"/>
          <p:cNvSpPr txBox="1">
            <a:spLocks noChangeArrowheads="1"/>
          </p:cNvSpPr>
          <p:nvPr/>
        </p:nvSpPr>
        <p:spPr bwMode="auto">
          <a:xfrm>
            <a:off x="1374775" y="-615950"/>
            <a:ext cx="1655763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3900">
                <a:latin typeface="Times New Roman" charset="0"/>
                <a:cs typeface="Times New Roman" charset="0"/>
              </a:rPr>
              <a:t>{</a:t>
            </a:r>
          </a:p>
        </p:txBody>
      </p:sp>
      <p:sp>
        <p:nvSpPr>
          <p:cNvPr id="45" name="TextBox 45"/>
          <p:cNvSpPr txBox="1">
            <a:spLocks noChangeArrowheads="1"/>
          </p:cNvSpPr>
          <p:nvPr/>
        </p:nvSpPr>
        <p:spPr bwMode="auto">
          <a:xfrm>
            <a:off x="254000" y="1200150"/>
            <a:ext cx="18716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i="1" dirty="0" err="1">
                <a:latin typeface="Times New Roman"/>
                <a:cs typeface="Times New Roman"/>
              </a:rPr>
              <a:t>Piramidă</a:t>
            </a:r>
            <a:endParaRPr lang="en-US" sz="2400" i="1" dirty="0">
              <a:latin typeface="Times New Roman"/>
              <a:cs typeface="Times New Roman"/>
            </a:endParaRPr>
          </a:p>
          <a:p>
            <a:pPr algn="ctr"/>
            <a:r>
              <a:rPr lang="en-US" sz="2400" i="1" dirty="0" err="1">
                <a:latin typeface="Times New Roman"/>
                <a:cs typeface="Times New Roman"/>
              </a:rPr>
              <a:t>Gaussiană</a:t>
            </a:r>
            <a:endParaRPr lang="en-US" sz="2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8000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24582" cy="48545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 err="1">
                <a:latin typeface="Times New Roman"/>
                <a:cs typeface="Times New Roman"/>
              </a:rPr>
              <a:t>prea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mică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ecran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    (45 x 45 </a:t>
            </a:r>
            <a:r>
              <a:rPr lang="en-US" dirty="0" err="1">
                <a:latin typeface="Times New Roman"/>
                <a:cs typeface="Times New Roman"/>
              </a:rPr>
              <a:t>pixeli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r>
              <a:rPr lang="en-US" dirty="0">
                <a:latin typeface="Times New Roman"/>
                <a:cs typeface="Times New Roman"/>
              </a:rPr>
              <a:t>cum </a:t>
            </a:r>
            <a:r>
              <a:rPr lang="en-US" dirty="0" err="1">
                <a:latin typeface="Times New Roman"/>
                <a:cs typeface="Times New Roman"/>
              </a:rPr>
              <a:t>putem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mărim</a:t>
            </a:r>
            <a:r>
              <a:rPr lang="en-US" dirty="0">
                <a:latin typeface="Times New Roman"/>
                <a:cs typeface="Times New Roman"/>
              </a:rPr>
              <a:t> de 10 </a:t>
            </a:r>
            <a:r>
              <a:rPr lang="en-US" dirty="0" err="1">
                <a:latin typeface="Times New Roman"/>
                <a:cs typeface="Times New Roman"/>
              </a:rPr>
              <a:t>ori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   (450 x 450 </a:t>
            </a:r>
            <a:r>
              <a:rPr lang="en-US" dirty="0" err="1">
                <a:latin typeface="Times New Roman"/>
                <a:cs typeface="Times New Roman"/>
              </a:rPr>
              <a:t>pixeli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r>
              <a:rPr lang="en-US" dirty="0" err="1">
                <a:latin typeface="Times New Roman"/>
                <a:cs typeface="Times New Roman"/>
              </a:rPr>
              <a:t>metodă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simplă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repetăm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fiecare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rând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coloană</a:t>
            </a:r>
            <a:r>
              <a:rPr lang="en-US" dirty="0">
                <a:latin typeface="Times New Roman"/>
                <a:cs typeface="Times New Roman"/>
              </a:rPr>
              <a:t> de 10 </a:t>
            </a:r>
            <a:r>
              <a:rPr lang="en-US" dirty="0" err="1">
                <a:latin typeface="Times New Roman"/>
                <a:cs typeface="Times New Roman"/>
              </a:rPr>
              <a:t>ori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dirty="0" err="1">
                <a:latin typeface="Times New Roman"/>
                <a:cs typeface="Times New Roman"/>
              </a:rPr>
              <a:t>fiecare</a:t>
            </a:r>
            <a:r>
              <a:rPr lang="en-US" dirty="0">
                <a:latin typeface="Times New Roman"/>
                <a:cs typeface="Times New Roman"/>
              </a:rPr>
              <a:t> pixel </a:t>
            </a:r>
            <a:r>
              <a:rPr lang="en-US" dirty="0" err="1">
                <a:latin typeface="Times New Roman"/>
                <a:cs typeface="Times New Roman"/>
              </a:rPr>
              <a:t>multiplicat</a:t>
            </a:r>
            <a:r>
              <a:rPr lang="en-US" dirty="0">
                <a:latin typeface="Times New Roman"/>
                <a:cs typeface="Times New Roman"/>
              </a:rPr>
              <a:t> de 100 de </a:t>
            </a:r>
            <a:r>
              <a:rPr lang="en-US" dirty="0" err="1">
                <a:latin typeface="Times New Roman"/>
                <a:cs typeface="Times New Roman"/>
              </a:rPr>
              <a:t>ori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r>
              <a:rPr lang="en-US" altLang="ja-JP" dirty="0" err="1">
                <a:latin typeface="Times New Roman"/>
                <a:cs typeface="Times New Roman"/>
              </a:rPr>
              <a:t>interpolare</a:t>
            </a:r>
            <a:r>
              <a:rPr lang="en-US" altLang="ja-JP" dirty="0">
                <a:latin typeface="Times New Roman"/>
                <a:cs typeface="Times New Roman"/>
              </a:rPr>
              <a:t> </a:t>
            </a:r>
            <a:r>
              <a:rPr lang="ja-JP" altLang="en-US" dirty="0">
                <a:latin typeface="Times New Roman"/>
                <a:cs typeface="Times New Roman"/>
              </a:rPr>
              <a:t>“</a:t>
            </a:r>
            <a:r>
              <a:rPr lang="ro-RO" altLang="ja-JP" dirty="0">
                <a:latin typeface="Times New Roman"/>
                <a:cs typeface="Times New Roman"/>
              </a:rPr>
              <a:t>cel mai apropiat vecin”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14020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85" y="2832678"/>
            <a:ext cx="26797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494" y="1818611"/>
            <a:ext cx="268288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094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Mărirea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30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8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Interpolarea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72082" name="Rectangle 1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34062" y="3931055"/>
            <a:ext cx="7772400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/>
                <a:cs typeface="Times New Roman"/>
              </a:rPr>
              <a:t>Cum se </a:t>
            </a:r>
            <a:r>
              <a:rPr lang="en-US" sz="2400" dirty="0" err="1">
                <a:latin typeface="Times New Roman"/>
                <a:cs typeface="Times New Roman"/>
              </a:rPr>
              <a:t>formează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digitale</a:t>
            </a:r>
            <a:r>
              <a:rPr lang="en-US" sz="2400" dirty="0">
                <a:latin typeface="Times New Roman"/>
                <a:cs typeface="Times New Roman"/>
              </a:rPr>
              <a:t>? </a:t>
            </a:r>
            <a:endParaRPr lang="en-US" sz="2000" dirty="0">
              <a:latin typeface="Times New Roman"/>
              <a:cs typeface="Times New Roman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eșantionare</a:t>
            </a:r>
            <a:r>
              <a:rPr lang="en-US" sz="2000" dirty="0">
                <a:latin typeface="Times New Roman"/>
                <a:cs typeface="Times New Roman"/>
              </a:rPr>
              <a:t> : </a:t>
            </a:r>
            <a:r>
              <a:rPr lang="en-US" sz="2000" dirty="0" err="1">
                <a:latin typeface="Times New Roman"/>
                <a:cs typeface="Times New Roman"/>
              </a:rPr>
              <a:t>discretizăm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spațiul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în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pixeli</a:t>
            </a:r>
            <a:endParaRPr lang="en-US" sz="2000" dirty="0">
              <a:latin typeface="Times New Roman"/>
              <a:cs typeface="Times New Roman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trecem</a:t>
            </a:r>
            <a:r>
              <a:rPr lang="en-US" sz="2000" dirty="0">
                <a:latin typeface="Times New Roman"/>
                <a:cs typeface="Times New Roman"/>
              </a:rPr>
              <a:t> de la o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funcție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continuă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sz="2000" dirty="0">
                <a:latin typeface="Times New Roman"/>
                <a:cs typeface="Times New Roman"/>
              </a:rPr>
              <a:t> la o </a:t>
            </a:r>
            <a:r>
              <a:rPr lang="en-US" sz="2000" dirty="0" err="1">
                <a:solidFill>
                  <a:srgbClr val="0000FF"/>
                </a:solidFill>
                <a:latin typeface="Times New Roman"/>
                <a:cs typeface="Times New Roman"/>
              </a:rPr>
              <a:t>funcție</a:t>
            </a:r>
            <a:r>
              <a:rPr lang="en-US" sz="20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Times New Roman"/>
                <a:cs typeface="Times New Roman"/>
              </a:rPr>
              <a:t>discretă</a:t>
            </a:r>
            <a:r>
              <a:rPr lang="en-US" sz="2000" dirty="0">
                <a:solidFill>
                  <a:srgbClr val="0000FF"/>
                </a:solidFill>
                <a:latin typeface="Times New Roman"/>
                <a:cs typeface="Times New Roman"/>
              </a:rPr>
              <a:t> F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dacă</a:t>
            </a:r>
            <a:r>
              <a:rPr lang="en-US" sz="2000" dirty="0">
                <a:latin typeface="Times New Roman"/>
                <a:cs typeface="Times New Roman"/>
              </a:rPr>
              <a:t> am </a:t>
            </a:r>
            <a:r>
              <a:rPr lang="en-US" sz="2000" dirty="0" err="1">
                <a:latin typeface="Times New Roman"/>
                <a:cs typeface="Times New Roman"/>
              </a:rPr>
              <a:t>putea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reconstrui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funcția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continuă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inițială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i="1" dirty="0">
                <a:latin typeface="Times New Roman"/>
                <a:cs typeface="Times New Roman"/>
              </a:rPr>
              <a:t>f</a:t>
            </a:r>
            <a:r>
              <a:rPr lang="en-US" sz="2000" dirty="0">
                <a:latin typeface="Times New Roman"/>
                <a:cs typeface="Times New Roman"/>
              </a:rPr>
              <a:t> , am </a:t>
            </a:r>
            <a:r>
              <a:rPr lang="en-US" sz="2000" dirty="0" err="1">
                <a:latin typeface="Times New Roman"/>
                <a:cs typeface="Times New Roman"/>
              </a:rPr>
              <a:t>putea</a:t>
            </a:r>
            <a:r>
              <a:rPr lang="en-US" sz="2000" dirty="0">
                <a:latin typeface="Times New Roman"/>
                <a:cs typeface="Times New Roman"/>
              </a:rPr>
              <a:t> genera </a:t>
            </a:r>
            <a:r>
              <a:rPr lang="en-US" sz="2000" dirty="0" err="1">
                <a:latin typeface="Times New Roman"/>
                <a:cs typeface="Times New Roman"/>
              </a:rPr>
              <a:t>imagini</a:t>
            </a:r>
            <a:r>
              <a:rPr lang="en-US" sz="2000" dirty="0">
                <a:latin typeface="Times New Roman"/>
                <a:cs typeface="Times New Roman"/>
              </a:rPr>
              <a:t> la </a:t>
            </a:r>
            <a:r>
              <a:rPr lang="en-US" sz="2000" dirty="0" err="1">
                <a:latin typeface="Times New Roman"/>
                <a:cs typeface="Times New Roman"/>
              </a:rPr>
              <a:t>orice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rezoluție</a:t>
            </a:r>
            <a:endParaRPr lang="en-US" sz="2000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00200" y="1730375"/>
            <a:ext cx="4611688" cy="1936750"/>
            <a:chOff x="1600200" y="1730375"/>
            <a:chExt cx="4611688" cy="1936750"/>
          </a:xfrm>
        </p:grpSpPr>
        <p:pic>
          <p:nvPicPr>
            <p:cNvPr id="27650" name="Picture 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97050"/>
              <a:ext cx="6350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1" name="Line 3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2667000" y="2720975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53" name="Line 5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429000" y="2111375"/>
              <a:ext cx="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54" name="Line 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4191000" y="2492375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55" name="Line 7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V="1">
              <a:off x="4953000" y="2720975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57" name="Oval 1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28900" y="26828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58" name="Oval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152900" y="24542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59" name="Oval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390900" y="206375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60" name="Oval 1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914900" y="267335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61" name="Line 14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2438400" y="3406775"/>
              <a:ext cx="3505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62" name="Line 15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5715000" y="2111375"/>
              <a:ext cx="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63" name="Oval 1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676900" y="206375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64" name="Line 17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V="1">
              <a:off x="2438400" y="1730375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667" name="Text Box 20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536825" y="3330575"/>
              <a:ext cx="285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27668" name="Text Box 21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295650" y="3330575"/>
              <a:ext cx="285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27669" name="Text Box 22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057650" y="3330575"/>
              <a:ext cx="285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27670" name="Text Box 23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819650" y="3330575"/>
              <a:ext cx="285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Times New Roman"/>
                  <a:cs typeface="Times New Roman"/>
                </a:rPr>
                <a:t>4</a:t>
              </a:r>
            </a:p>
          </p:txBody>
        </p:sp>
        <p:sp>
          <p:nvSpPr>
            <p:cNvPr id="27671" name="Text Box 24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581650" y="3330575"/>
              <a:ext cx="285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Times New Roman"/>
                  <a:cs typeface="Times New Roman"/>
                </a:rPr>
                <a:t>5</a:t>
              </a:r>
            </a:p>
          </p:txBody>
        </p:sp>
        <p:pic>
          <p:nvPicPr>
            <p:cNvPr id="27672" name="Picture 25" descr="txp_fig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3332163"/>
              <a:ext cx="192088" cy="15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421519" y="2383557"/>
            <a:ext cx="1853897" cy="2008986"/>
            <a:chOff x="7421519" y="2383557"/>
            <a:chExt cx="1853897" cy="2008986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27" cstate="print"/>
            <a:srcRect l="1" r="49999" b="17445"/>
            <a:stretch/>
          </p:blipFill>
          <p:spPr bwMode="auto">
            <a:xfrm>
              <a:off x="7485062" y="2383557"/>
              <a:ext cx="1571625" cy="1864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7421519" y="4115544"/>
              <a:ext cx="1853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f - </a:t>
              </a:r>
              <a:r>
                <a:rPr lang="en-US" sz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funcție</a:t>
              </a:r>
              <a:r>
                <a:rPr lang="en-US" sz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continuă</a:t>
              </a:r>
              <a:endParaRPr lang="en-US" sz="12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365999" y="4571548"/>
            <a:ext cx="1778001" cy="2007920"/>
            <a:chOff x="7365999" y="4571548"/>
            <a:chExt cx="1778001" cy="2007920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27" cstate="print"/>
            <a:srcRect l="50000" b="17445"/>
            <a:stretch/>
          </p:blipFill>
          <p:spPr bwMode="auto">
            <a:xfrm>
              <a:off x="7485063" y="4571548"/>
              <a:ext cx="1571625" cy="1864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7365999" y="6302469"/>
              <a:ext cx="1778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/>
                  <a:cs typeface="Times New Roman"/>
                </a:rPr>
                <a:t>F - </a:t>
              </a:r>
              <a:r>
                <a:rPr lang="en-US" sz="1200" dirty="0" err="1">
                  <a:solidFill>
                    <a:srgbClr val="0000FF"/>
                  </a:solidFill>
                  <a:latin typeface="Times New Roman"/>
                  <a:cs typeface="Times New Roman"/>
                </a:rPr>
                <a:t>funcție</a:t>
              </a:r>
              <a:r>
                <a:rPr lang="en-US" sz="1200" dirty="0">
                  <a:solidFill>
                    <a:srgbClr val="0000FF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Times New Roman"/>
                  <a:cs typeface="Times New Roman"/>
                </a:rPr>
                <a:t>discretă</a:t>
              </a:r>
              <a:endParaRPr lang="en-US" sz="120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35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2667000" y="2073275"/>
            <a:ext cx="3048000" cy="711200"/>
          </a:xfrm>
          <a:custGeom>
            <a:avLst/>
            <a:gdLst>
              <a:gd name="T0" fmla="*/ 0 w 1920"/>
              <a:gd name="T1" fmla="*/ 647700 h 448"/>
              <a:gd name="T2" fmla="*/ 762000 w 1920"/>
              <a:gd name="T3" fmla="*/ 38100 h 448"/>
              <a:gd name="T4" fmla="*/ 1524000 w 1920"/>
              <a:gd name="T5" fmla="*/ 419100 h 448"/>
              <a:gd name="T6" fmla="*/ 2286000 w 1920"/>
              <a:gd name="T7" fmla="*/ 647700 h 448"/>
              <a:gd name="T8" fmla="*/ 3048000 w 1920"/>
              <a:gd name="T9" fmla="*/ 38100 h 4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0"/>
              <a:gd name="T16" fmla="*/ 0 h 448"/>
              <a:gd name="T17" fmla="*/ 1920 w 1920"/>
              <a:gd name="T18" fmla="*/ 448 h 4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0" h="448">
                <a:moveTo>
                  <a:pt x="0" y="408"/>
                </a:moveTo>
                <a:cubicBezTo>
                  <a:pt x="160" y="228"/>
                  <a:pt x="320" y="48"/>
                  <a:pt x="480" y="24"/>
                </a:cubicBezTo>
                <a:cubicBezTo>
                  <a:pt x="640" y="0"/>
                  <a:pt x="800" y="200"/>
                  <a:pt x="960" y="264"/>
                </a:cubicBezTo>
                <a:cubicBezTo>
                  <a:pt x="1120" y="328"/>
                  <a:pt x="1280" y="448"/>
                  <a:pt x="1440" y="408"/>
                </a:cubicBezTo>
                <a:cubicBezTo>
                  <a:pt x="1600" y="368"/>
                  <a:pt x="1760" y="196"/>
                  <a:pt x="1920" y="24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42033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2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2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2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4572000" y="2673350"/>
            <a:ext cx="0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75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2667000" y="27209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76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2667000" y="2073275"/>
            <a:ext cx="3048000" cy="711200"/>
          </a:xfrm>
          <a:custGeom>
            <a:avLst/>
            <a:gdLst>
              <a:gd name="T0" fmla="*/ 0 w 1920"/>
              <a:gd name="T1" fmla="*/ 647700 h 448"/>
              <a:gd name="T2" fmla="*/ 762000 w 1920"/>
              <a:gd name="T3" fmla="*/ 38100 h 448"/>
              <a:gd name="T4" fmla="*/ 1524000 w 1920"/>
              <a:gd name="T5" fmla="*/ 419100 h 448"/>
              <a:gd name="T6" fmla="*/ 2286000 w 1920"/>
              <a:gd name="T7" fmla="*/ 647700 h 448"/>
              <a:gd name="T8" fmla="*/ 3048000 w 1920"/>
              <a:gd name="T9" fmla="*/ 38100 h 4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0"/>
              <a:gd name="T16" fmla="*/ 0 h 448"/>
              <a:gd name="T17" fmla="*/ 1920 w 1920"/>
              <a:gd name="T18" fmla="*/ 448 h 4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0" h="448">
                <a:moveTo>
                  <a:pt x="0" y="408"/>
                </a:moveTo>
                <a:cubicBezTo>
                  <a:pt x="160" y="228"/>
                  <a:pt x="320" y="48"/>
                  <a:pt x="480" y="24"/>
                </a:cubicBezTo>
                <a:cubicBezTo>
                  <a:pt x="640" y="0"/>
                  <a:pt x="800" y="200"/>
                  <a:pt x="960" y="264"/>
                </a:cubicBezTo>
                <a:cubicBezTo>
                  <a:pt x="1120" y="328"/>
                  <a:pt x="1280" y="448"/>
                  <a:pt x="1440" y="408"/>
                </a:cubicBezTo>
                <a:cubicBezTo>
                  <a:pt x="1600" y="368"/>
                  <a:pt x="1760" y="196"/>
                  <a:pt x="1920" y="24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77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3429000" y="211137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78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4191000" y="24923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79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4953000" y="27209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81" name="Oval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28900" y="26828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82" name="Oval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52900" y="24542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83" name="Oval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390900" y="20637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84" name="Oval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914900" y="26733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85" name="Line 1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2438400" y="3406775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86" name="Line 1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5715000" y="211137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87" name="Oval 1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676900" y="20637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88" name="Line 1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2438400" y="173037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89" name="Text Box 2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536825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28690" name="Text Box 2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295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28691" name="Text Box 22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057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28692" name="Text Box 2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819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28693" name="Text Box 2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581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28694" name="Oval 25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533900" y="2616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95" name="Line 2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V="1">
            <a:off x="3048000" y="2339975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96" name="Line 2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5334000" y="24923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97" name="Line 2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V="1">
            <a:off x="3810000" y="226377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98" name="Oval 29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771900" y="22161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699" name="Oval 30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009900" y="228282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700" name="Oval 31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295900" y="243522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pic>
        <p:nvPicPr>
          <p:cNvPr id="28701" name="Picture 32" descr="txp_fig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97050"/>
            <a:ext cx="63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02" name="Picture 33" descr="txp_fig"/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332163"/>
            <a:ext cx="192088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18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-34062" y="3931055"/>
            <a:ext cx="7772400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/>
                <a:cs typeface="Times New Roman"/>
              </a:rPr>
              <a:t>Cum se </a:t>
            </a:r>
            <a:r>
              <a:rPr lang="en-US" sz="2400" dirty="0" err="1">
                <a:latin typeface="Times New Roman"/>
                <a:cs typeface="Times New Roman"/>
              </a:rPr>
              <a:t>formează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digitale</a:t>
            </a:r>
            <a:r>
              <a:rPr lang="en-US" sz="2400" dirty="0">
                <a:latin typeface="Times New Roman"/>
                <a:cs typeface="Times New Roman"/>
              </a:rPr>
              <a:t>? </a:t>
            </a:r>
            <a:endParaRPr lang="en-US" sz="2000" dirty="0">
              <a:latin typeface="Times New Roman"/>
              <a:cs typeface="Times New Roman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eșantionare</a:t>
            </a:r>
            <a:r>
              <a:rPr lang="en-US" sz="2000" dirty="0">
                <a:latin typeface="Times New Roman"/>
                <a:cs typeface="Times New Roman"/>
              </a:rPr>
              <a:t> : </a:t>
            </a:r>
            <a:r>
              <a:rPr lang="en-US" sz="2000" dirty="0" err="1">
                <a:latin typeface="Times New Roman"/>
                <a:cs typeface="Times New Roman"/>
              </a:rPr>
              <a:t>discretizăm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spațiul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în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pixeli</a:t>
            </a:r>
            <a:endParaRPr lang="en-US" sz="2000" dirty="0">
              <a:latin typeface="Times New Roman"/>
              <a:cs typeface="Times New Roman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trecem</a:t>
            </a:r>
            <a:r>
              <a:rPr lang="en-US" sz="2000" dirty="0">
                <a:latin typeface="Times New Roman"/>
                <a:cs typeface="Times New Roman"/>
              </a:rPr>
              <a:t> de la o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funcție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continuă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sz="2000" dirty="0">
                <a:latin typeface="Times New Roman"/>
                <a:cs typeface="Times New Roman"/>
              </a:rPr>
              <a:t> la o </a:t>
            </a:r>
            <a:r>
              <a:rPr lang="en-US" sz="2000" dirty="0" err="1">
                <a:solidFill>
                  <a:srgbClr val="0000FF"/>
                </a:solidFill>
                <a:latin typeface="Times New Roman"/>
                <a:cs typeface="Times New Roman"/>
              </a:rPr>
              <a:t>funcție</a:t>
            </a:r>
            <a:r>
              <a:rPr lang="en-US" sz="20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Times New Roman"/>
                <a:cs typeface="Times New Roman"/>
              </a:rPr>
              <a:t>discretă</a:t>
            </a:r>
            <a:r>
              <a:rPr lang="en-US" sz="2000" dirty="0">
                <a:solidFill>
                  <a:srgbClr val="0000FF"/>
                </a:solidFill>
                <a:latin typeface="Times New Roman"/>
                <a:cs typeface="Times New Roman"/>
              </a:rPr>
              <a:t> F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dacă</a:t>
            </a:r>
            <a:r>
              <a:rPr lang="en-US" sz="2000" dirty="0">
                <a:latin typeface="Times New Roman"/>
                <a:cs typeface="Times New Roman"/>
              </a:rPr>
              <a:t> am </a:t>
            </a:r>
            <a:r>
              <a:rPr lang="en-US" sz="2000" dirty="0" err="1">
                <a:latin typeface="Times New Roman"/>
                <a:cs typeface="Times New Roman"/>
              </a:rPr>
              <a:t>putea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reconstrui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funcția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continuă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inițială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i="1" dirty="0">
                <a:latin typeface="Times New Roman"/>
                <a:cs typeface="Times New Roman"/>
              </a:rPr>
              <a:t>f</a:t>
            </a:r>
            <a:r>
              <a:rPr lang="en-US" sz="2000" dirty="0">
                <a:latin typeface="Times New Roman"/>
                <a:cs typeface="Times New Roman"/>
              </a:rPr>
              <a:t> , am </a:t>
            </a:r>
            <a:r>
              <a:rPr lang="en-US" sz="2000" dirty="0" err="1">
                <a:latin typeface="Times New Roman"/>
                <a:cs typeface="Times New Roman"/>
              </a:rPr>
              <a:t>putea</a:t>
            </a:r>
            <a:r>
              <a:rPr lang="en-US" sz="2000" dirty="0">
                <a:latin typeface="Times New Roman"/>
                <a:cs typeface="Times New Roman"/>
              </a:rPr>
              <a:t> genera </a:t>
            </a:r>
            <a:r>
              <a:rPr lang="en-US" sz="2000" dirty="0" err="1">
                <a:latin typeface="Times New Roman"/>
                <a:cs typeface="Times New Roman"/>
              </a:rPr>
              <a:t>imagini</a:t>
            </a:r>
            <a:r>
              <a:rPr lang="en-US" sz="2000" dirty="0">
                <a:latin typeface="Times New Roman"/>
                <a:cs typeface="Times New Roman"/>
              </a:rPr>
              <a:t> la </a:t>
            </a:r>
            <a:r>
              <a:rPr lang="en-US" sz="2000" dirty="0" err="1">
                <a:latin typeface="Times New Roman"/>
                <a:cs typeface="Times New Roman"/>
              </a:rPr>
              <a:t>orice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rezoluție</a:t>
            </a:r>
            <a:endParaRPr lang="en-US" sz="2000" dirty="0">
              <a:latin typeface="Times New Roman"/>
              <a:cs typeface="Times New Roman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21519" y="2383557"/>
            <a:ext cx="1853897" cy="2008986"/>
            <a:chOff x="7421519" y="2383557"/>
            <a:chExt cx="1853897" cy="2008986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5" cstate="print"/>
            <a:srcRect l="1" r="49999" b="17445"/>
            <a:stretch/>
          </p:blipFill>
          <p:spPr bwMode="auto">
            <a:xfrm>
              <a:off x="7485062" y="2383557"/>
              <a:ext cx="1571625" cy="1864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7421519" y="4115544"/>
              <a:ext cx="1853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f - </a:t>
              </a:r>
              <a:r>
                <a:rPr lang="en-US" sz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funcție</a:t>
              </a:r>
              <a:r>
                <a:rPr lang="en-US" sz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continuă</a:t>
              </a:r>
              <a:endParaRPr lang="en-US" sz="12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65999" y="4571548"/>
            <a:ext cx="1778001" cy="2007920"/>
            <a:chOff x="7365999" y="4571548"/>
            <a:chExt cx="1778001" cy="2007920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35" cstate="print"/>
            <a:srcRect l="50000" b="17445"/>
            <a:stretch/>
          </p:blipFill>
          <p:spPr bwMode="auto">
            <a:xfrm>
              <a:off x="7485063" y="4571548"/>
              <a:ext cx="1571625" cy="1864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7365999" y="6302469"/>
              <a:ext cx="1778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/>
                  <a:cs typeface="Times New Roman"/>
                </a:rPr>
                <a:t>F - </a:t>
              </a:r>
              <a:r>
                <a:rPr lang="en-US" sz="1200" dirty="0" err="1">
                  <a:solidFill>
                    <a:srgbClr val="0000FF"/>
                  </a:solidFill>
                  <a:latin typeface="Times New Roman"/>
                  <a:cs typeface="Times New Roman"/>
                </a:rPr>
                <a:t>funcție</a:t>
              </a:r>
              <a:r>
                <a:rPr lang="en-US" sz="1200" dirty="0">
                  <a:solidFill>
                    <a:srgbClr val="0000FF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Times New Roman"/>
                  <a:cs typeface="Times New Roman"/>
                </a:rPr>
                <a:t>discretă</a:t>
              </a:r>
              <a:endParaRPr lang="en-US" sz="120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44" name="Rectangle 8"/>
          <p:cNvSpPr txBox="1">
            <a:spLocks noChangeArrowheads="1"/>
          </p:cNvSpPr>
          <p:nvPr>
            <p:custDataLst>
              <p:tags r:id="rId30"/>
            </p:custDataLst>
          </p:nvPr>
        </p:nvSpPr>
        <p:spPr>
          <a:xfrm>
            <a:off x="457200" y="909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Interpolarea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336895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Cursul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azi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55683" y="1273642"/>
            <a:ext cx="8398570" cy="387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400" b="0" dirty="0" err="1">
                <a:latin typeface="Times New Roman"/>
                <a:cs typeface="Times New Roman"/>
              </a:rPr>
              <a:t>Aplicații</a:t>
            </a:r>
            <a:r>
              <a:rPr lang="en-US" sz="2400" b="0" dirty="0">
                <a:latin typeface="Times New Roman"/>
                <a:cs typeface="Times New Roman"/>
              </a:rPr>
              <a:t> ale </a:t>
            </a:r>
            <a:r>
              <a:rPr lang="en-US" sz="2400" b="0" dirty="0" err="1">
                <a:latin typeface="Times New Roman"/>
                <a:cs typeface="Times New Roman"/>
              </a:rPr>
              <a:t>filtrelor</a:t>
            </a:r>
            <a:r>
              <a:rPr lang="en-US" sz="2400" b="0" dirty="0">
                <a:latin typeface="Times New Roman"/>
                <a:cs typeface="Times New Roman"/>
              </a:rPr>
              <a:t>:</a:t>
            </a:r>
          </a:p>
          <a:p>
            <a:pPr lvl="1"/>
            <a:r>
              <a:rPr lang="en-US" sz="2000" b="0" dirty="0" err="1">
                <a:latin typeface="Times New Roman"/>
                <a:cs typeface="Times New Roman"/>
              </a:rPr>
              <a:t>găsirea</a:t>
            </a:r>
            <a:r>
              <a:rPr lang="en-US" sz="2000" b="0" dirty="0">
                <a:latin typeface="Times New Roman"/>
                <a:cs typeface="Times New Roman"/>
              </a:rPr>
              <a:t> </a:t>
            </a:r>
            <a:r>
              <a:rPr lang="en-US" sz="2000" b="0" dirty="0" err="1">
                <a:latin typeface="Times New Roman"/>
                <a:cs typeface="Times New Roman"/>
              </a:rPr>
              <a:t>şabloanelor</a:t>
            </a:r>
            <a:r>
              <a:rPr lang="en-US" sz="2000" b="0" dirty="0">
                <a:latin typeface="Times New Roman"/>
                <a:cs typeface="Times New Roman"/>
              </a:rPr>
              <a:t> (</a:t>
            </a:r>
            <a:r>
              <a:rPr lang="en-US" sz="2000" b="0" dirty="0" err="1">
                <a:latin typeface="Times New Roman"/>
                <a:cs typeface="Times New Roman"/>
              </a:rPr>
              <a:t>cursul</a:t>
            </a:r>
            <a:r>
              <a:rPr lang="en-US" sz="2000" b="0" dirty="0">
                <a:latin typeface="Times New Roman"/>
                <a:cs typeface="Times New Roman"/>
              </a:rPr>
              <a:t> de </a:t>
            </a:r>
            <a:r>
              <a:rPr lang="en-US" sz="2000" b="0" dirty="0" err="1">
                <a:latin typeface="Times New Roman"/>
                <a:cs typeface="Times New Roman"/>
              </a:rPr>
              <a:t>azi</a:t>
            </a:r>
            <a:r>
              <a:rPr lang="en-US" sz="2000" b="0" dirty="0">
                <a:latin typeface="Times New Roman"/>
                <a:cs typeface="Times New Roman"/>
              </a:rPr>
              <a:t>)</a:t>
            </a:r>
          </a:p>
          <a:p>
            <a:pPr lvl="1"/>
            <a:endParaRPr lang="en-US" sz="2000" b="0" dirty="0">
              <a:latin typeface="Times New Roman"/>
              <a:cs typeface="Times New Roman"/>
            </a:endParaRPr>
          </a:p>
          <a:p>
            <a:pPr lvl="1"/>
            <a:endParaRPr lang="en-US" sz="2000" b="0" dirty="0">
              <a:latin typeface="Times New Roman"/>
              <a:cs typeface="Times New Roman"/>
            </a:endParaRPr>
          </a:p>
          <a:p>
            <a:pPr lvl="1"/>
            <a:r>
              <a:rPr lang="en-US" sz="2000" b="0" dirty="0" err="1">
                <a:latin typeface="Times New Roman"/>
                <a:cs typeface="Times New Roman"/>
              </a:rPr>
              <a:t>redimensionarea</a:t>
            </a:r>
            <a:r>
              <a:rPr lang="en-US" sz="2000" b="0" dirty="0">
                <a:latin typeface="Times New Roman"/>
                <a:cs typeface="Times New Roman"/>
              </a:rPr>
              <a:t> </a:t>
            </a:r>
            <a:r>
              <a:rPr lang="en-US" sz="2000" b="0" dirty="0" err="1">
                <a:latin typeface="Times New Roman"/>
                <a:cs typeface="Times New Roman"/>
              </a:rPr>
              <a:t>imaginilor</a:t>
            </a:r>
            <a:r>
              <a:rPr lang="en-US" sz="2000" b="0" dirty="0">
                <a:latin typeface="Times New Roman"/>
                <a:cs typeface="Times New Roman"/>
              </a:rPr>
              <a:t> (</a:t>
            </a:r>
            <a:r>
              <a:rPr lang="en-US" sz="2000" b="0" dirty="0" err="1">
                <a:latin typeface="Times New Roman"/>
                <a:cs typeface="Times New Roman"/>
              </a:rPr>
              <a:t>cursul</a:t>
            </a:r>
            <a:r>
              <a:rPr lang="en-US" sz="2000" b="0" dirty="0">
                <a:latin typeface="Times New Roman"/>
                <a:cs typeface="Times New Roman"/>
              </a:rPr>
              <a:t> de </a:t>
            </a:r>
            <a:r>
              <a:rPr lang="en-US" sz="2000" b="0" dirty="0" err="1">
                <a:latin typeface="Times New Roman"/>
                <a:cs typeface="Times New Roman"/>
              </a:rPr>
              <a:t>azi</a:t>
            </a:r>
            <a:r>
              <a:rPr lang="en-US" sz="2000" b="0" dirty="0">
                <a:latin typeface="Times New Roman"/>
                <a:cs typeface="Times New Roman"/>
              </a:rPr>
              <a:t>)</a:t>
            </a:r>
          </a:p>
          <a:p>
            <a:pPr lvl="1"/>
            <a:endParaRPr lang="en-US" sz="2000" b="0" dirty="0">
              <a:latin typeface="Times New Roman"/>
              <a:cs typeface="Times New Roman"/>
            </a:endParaRPr>
          </a:p>
          <a:p>
            <a:pPr lvl="1"/>
            <a:endParaRPr lang="en-US" sz="2000" b="0" dirty="0">
              <a:latin typeface="Times New Roman"/>
              <a:cs typeface="Times New Roman"/>
            </a:endParaRPr>
          </a:p>
          <a:p>
            <a:pPr lvl="1"/>
            <a:r>
              <a:rPr lang="en-US" sz="2000" b="0" dirty="0" err="1">
                <a:latin typeface="Times New Roman"/>
                <a:cs typeface="Times New Roman"/>
              </a:rPr>
              <a:t>extragerea</a:t>
            </a:r>
            <a:r>
              <a:rPr lang="en-US" sz="2000" b="0" dirty="0">
                <a:latin typeface="Times New Roman"/>
                <a:cs typeface="Times New Roman"/>
              </a:rPr>
              <a:t> </a:t>
            </a:r>
            <a:r>
              <a:rPr lang="en-US" sz="2000" b="0" dirty="0" err="1">
                <a:latin typeface="Times New Roman"/>
                <a:cs typeface="Times New Roman"/>
              </a:rPr>
              <a:t>informației</a:t>
            </a:r>
            <a:r>
              <a:rPr lang="en-US" sz="2000" b="0" dirty="0">
                <a:latin typeface="Times New Roman"/>
                <a:cs typeface="Times New Roman"/>
              </a:rPr>
              <a:t> (</a:t>
            </a:r>
            <a:r>
              <a:rPr lang="en-US" sz="2000" b="0" dirty="0" err="1">
                <a:latin typeface="Times New Roman"/>
                <a:cs typeface="Times New Roman"/>
              </a:rPr>
              <a:t>muchii</a:t>
            </a:r>
            <a:r>
              <a:rPr lang="en-US" sz="2000" b="0" dirty="0">
                <a:latin typeface="Times New Roman"/>
                <a:cs typeface="Times New Roman"/>
              </a:rPr>
              <a:t>, </a:t>
            </a:r>
            <a:r>
              <a:rPr lang="en-US" sz="2000" b="0" dirty="0" err="1">
                <a:latin typeface="Times New Roman"/>
                <a:cs typeface="Times New Roman"/>
              </a:rPr>
              <a:t>textură</a:t>
            </a:r>
            <a:r>
              <a:rPr lang="en-US" sz="2000" b="0" dirty="0">
                <a:latin typeface="Times New Roman"/>
                <a:cs typeface="Times New Roman"/>
              </a:rPr>
              <a:t> – </a:t>
            </a:r>
            <a:r>
              <a:rPr lang="en-US" sz="2000" b="0" dirty="0" err="1">
                <a:latin typeface="Times New Roman"/>
                <a:cs typeface="Times New Roman"/>
              </a:rPr>
              <a:t>cursul</a:t>
            </a:r>
            <a:r>
              <a:rPr lang="en-US" sz="2000" b="0" dirty="0">
                <a:latin typeface="Times New Roman"/>
                <a:cs typeface="Times New Roman"/>
              </a:rPr>
              <a:t> de </a:t>
            </a:r>
            <a:r>
              <a:rPr lang="en-US" sz="2000" b="0" dirty="0" err="1">
                <a:latin typeface="Times New Roman"/>
                <a:cs typeface="Times New Roman"/>
              </a:rPr>
              <a:t>azi</a:t>
            </a:r>
            <a:r>
              <a:rPr lang="en-US" sz="2000" b="0" dirty="0">
                <a:latin typeface="Times New Roman"/>
                <a:cs typeface="Times New Roman"/>
              </a:rPr>
              <a:t> + </a:t>
            </a:r>
            <a:r>
              <a:rPr lang="en-US" sz="2000" b="0" dirty="0" err="1">
                <a:latin typeface="Times New Roman"/>
                <a:cs typeface="Times New Roman"/>
              </a:rPr>
              <a:t>săptămâna</a:t>
            </a:r>
            <a:r>
              <a:rPr lang="en-US" sz="2000" b="0" dirty="0">
                <a:latin typeface="Times New Roman"/>
                <a:cs typeface="Times New Roman"/>
              </a:rPr>
              <a:t> </a:t>
            </a:r>
            <a:r>
              <a:rPr lang="en-US" sz="2000" b="0" dirty="0" err="1">
                <a:latin typeface="Times New Roman"/>
                <a:cs typeface="Times New Roman"/>
              </a:rPr>
              <a:t>viitoare</a:t>
            </a:r>
            <a:r>
              <a:rPr lang="en-US" sz="2000" b="0" dirty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 descr="Sens-u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08" y="1143000"/>
            <a:ext cx="1979926" cy="131995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74255" y="2269091"/>
            <a:ext cx="3600449" cy="1500019"/>
            <a:chOff x="5629276" y="5238889"/>
            <a:chExt cx="3600449" cy="1500019"/>
          </a:xfrm>
        </p:grpSpPr>
        <p:pic>
          <p:nvPicPr>
            <p:cNvPr id="7" name="Picture 13" descr="C:\snavely\tmp\vg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137" y="6337439"/>
              <a:ext cx="2825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5" descr="C:\snavely\tmp\vg1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1887" y="6521589"/>
              <a:ext cx="139700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7" descr="C:\snavely\tmp\vg3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875" y="6608901"/>
              <a:ext cx="69850" cy="9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52"/>
            <p:cNvGrpSpPr>
              <a:grpSpLocks/>
            </p:cNvGrpSpPr>
            <p:nvPr/>
          </p:nvGrpSpPr>
          <p:grpSpPr bwMode="auto">
            <a:xfrm>
              <a:off x="5629276" y="5238889"/>
              <a:ext cx="1109536" cy="1462055"/>
              <a:chOff x="3135896" y="1655788"/>
              <a:chExt cx="1110435" cy="1461954"/>
            </a:xfrm>
          </p:grpSpPr>
          <p:pic>
            <p:nvPicPr>
              <p:cNvPr id="14" name="Picture 10" descr="C:\snavely\tmp\vg2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5896" y="1655788"/>
                <a:ext cx="1107598" cy="1459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14"/>
              <p:cNvSpPr txBox="1">
                <a:spLocks noChangeArrowheads="1"/>
              </p:cNvSpPr>
              <p:nvPr/>
            </p:nvSpPr>
            <p:spPr bwMode="auto">
              <a:xfrm>
                <a:off x="3875317" y="2656109"/>
                <a:ext cx="371014" cy="46163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8100" dist="38100" dir="2700000" algn="tl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I</a:t>
                </a:r>
                <a:r>
                  <a:rPr lang="en-US" sz="2400" b="1" baseline="-250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11" name="Group 54"/>
            <p:cNvGrpSpPr>
              <a:grpSpLocks/>
            </p:cNvGrpSpPr>
            <p:nvPr/>
          </p:nvGrpSpPr>
          <p:grpSpPr bwMode="auto">
            <a:xfrm>
              <a:off x="7272338" y="5985014"/>
              <a:ext cx="575791" cy="753894"/>
              <a:chOff x="4779181" y="2402353"/>
              <a:chExt cx="575709" cy="753551"/>
            </a:xfrm>
          </p:grpSpPr>
          <p:pic>
            <p:nvPicPr>
              <p:cNvPr id="12" name="Picture 7" descr="C:\snavely\tmp\vg4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9181" y="2402353"/>
                <a:ext cx="553799" cy="729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>
                <a:spLocks noChangeArrowheads="1"/>
              </p:cNvSpPr>
              <p:nvPr/>
            </p:nvSpPr>
            <p:spPr bwMode="auto">
              <a:xfrm>
                <a:off x="5029206" y="2786740"/>
                <a:ext cx="325684" cy="3691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8100" dist="38100" dir="2700000" algn="tl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chemeClr val="bg1"/>
                    </a:solidFill>
                  </a:rPr>
                  <a:t>I</a:t>
                </a:r>
                <a:r>
                  <a:rPr lang="en-US" b="1" baseline="-250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71901" y="4294256"/>
            <a:ext cx="3672099" cy="85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07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54" name="Rectangle 4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4495800"/>
            <a:ext cx="7772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convertim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funcția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= </a:t>
            </a:r>
          </a:p>
          <a:p>
            <a:pPr marL="742950" lvl="1" indent="-285750">
              <a:spcBef>
                <a:spcPct val="2000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reconstruim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convoluție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un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reconstrucție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85800" y="4211638"/>
            <a:ext cx="7772400" cy="762000"/>
            <a:chOff x="432" y="987"/>
            <a:chExt cx="4896" cy="480"/>
          </a:xfrm>
        </p:grpSpPr>
        <p:sp>
          <p:nvSpPr>
            <p:cNvPr id="29732" name="Rectangle 30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32" y="987"/>
              <a:ext cx="4896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FontTx/>
                <a:buChar char="•"/>
              </a:pPr>
              <a:r>
                <a:rPr lang="en-US" sz="2000" dirty="0" err="1">
                  <a:latin typeface="Times New Roman"/>
                  <a:cs typeface="Times New Roman"/>
                </a:rPr>
                <a:t>aproximăm</a:t>
              </a:r>
              <a:r>
                <a:rPr lang="en-US" sz="2000" dirty="0">
                  <a:latin typeface="Times New Roman"/>
                  <a:cs typeface="Times New Roman"/>
                </a:rPr>
                <a:t> f:</a:t>
              </a:r>
            </a:p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FontTx/>
                <a:buChar char="•"/>
              </a:pPr>
              <a:r>
                <a:rPr lang="en-US" sz="2000" dirty="0" err="1">
                  <a:latin typeface="Times New Roman"/>
                  <a:cs typeface="Times New Roman"/>
                </a:rPr>
                <a:t>folosim</a:t>
              </a:r>
              <a:r>
                <a:rPr lang="en-US" sz="2000" dirty="0">
                  <a:latin typeface="Times New Roman"/>
                  <a:cs typeface="Times New Roman"/>
                </a:rPr>
                <a:t> </a:t>
              </a:r>
              <a:r>
                <a:rPr lang="en-US" sz="2000" dirty="0" err="1">
                  <a:latin typeface="Times New Roman"/>
                  <a:cs typeface="Times New Roman"/>
                </a:rPr>
                <a:t>filtrarea</a:t>
              </a:r>
              <a:r>
                <a:rPr lang="en-US" sz="2000" dirty="0">
                  <a:latin typeface="Times New Roman"/>
                  <a:cs typeface="Times New Roman"/>
                </a:rPr>
                <a:t> </a:t>
              </a:r>
            </a:p>
          </p:txBody>
        </p:sp>
        <p:pic>
          <p:nvPicPr>
            <p:cNvPr id="29733" name="Picture 31" descr="Edittex"/>
            <p:cNvPicPr>
              <a:picLocks noChangeAspect="1" noChangeArrowheads="1"/>
            </p:cNvPicPr>
            <p:nvPr>
              <p:custDataLst>
                <p:tags r:id="rId35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" y="1025"/>
              <a:ext cx="1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699" name="Line 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2667000" y="27209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00" name="Line 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3429000" y="211137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01" name="Line 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4191000" y="24923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02" name="Line 9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4953000" y="27209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03" name="Oval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28900" y="268287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04" name="Oval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52900" y="245427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05" name="Oval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390900" y="20637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06" name="Oval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914900" y="26733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07" name="Line 14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438400" y="3406775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08" name="Line 15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5715000" y="211137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09" name="Oval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676900" y="20637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10" name="Line 1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2438400" y="173037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11" name="Text Box 1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536825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29712" name="Text Box 1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295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29713" name="Text Box 20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057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29714" name="Text Box 2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819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29715" name="Text Box 22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581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474136" name="Text Box 2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600450" y="3341688"/>
            <a:ext cx="438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Times New Roman"/>
                <a:cs typeface="Times New Roman"/>
              </a:rPr>
              <a:t>2.5</a:t>
            </a:r>
          </a:p>
        </p:txBody>
      </p:sp>
      <p:sp>
        <p:nvSpPr>
          <p:cNvPr id="29718" name="Text Box 2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175930" y="2460625"/>
            <a:ext cx="2886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</a:p>
        </p:txBody>
      </p:sp>
      <p:pic>
        <p:nvPicPr>
          <p:cNvPr id="29719" name="Picture 26" descr="txp_fig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3333750"/>
            <a:ext cx="192087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048000" y="2644775"/>
            <a:ext cx="1524000" cy="762000"/>
            <a:chOff x="1920" y="2016"/>
            <a:chExt cx="960" cy="480"/>
          </a:xfrm>
        </p:grpSpPr>
        <p:sp>
          <p:nvSpPr>
            <p:cNvPr id="29737" name="Freeform 33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1920" y="2016"/>
              <a:ext cx="960" cy="480"/>
            </a:xfrm>
            <a:custGeom>
              <a:avLst/>
              <a:gdLst>
                <a:gd name="T0" fmla="*/ 0 w 960"/>
                <a:gd name="T1" fmla="*/ 480 h 480"/>
                <a:gd name="T2" fmla="*/ 480 w 960"/>
                <a:gd name="T3" fmla="*/ 0 h 480"/>
                <a:gd name="T4" fmla="*/ 960 w 960"/>
                <a:gd name="T5" fmla="*/ 480 h 480"/>
                <a:gd name="T6" fmla="*/ 0 60000 65536"/>
                <a:gd name="T7" fmla="*/ 0 60000 65536"/>
                <a:gd name="T8" fmla="*/ 0 60000 65536"/>
                <a:gd name="T9" fmla="*/ 0 w 960"/>
                <a:gd name="T10" fmla="*/ 0 h 480"/>
                <a:gd name="T11" fmla="*/ 960 w 96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480">
                  <a:moveTo>
                    <a:pt x="0" y="480"/>
                  </a:moveTo>
                  <a:lnTo>
                    <a:pt x="480" y="0"/>
                  </a:lnTo>
                  <a:lnTo>
                    <a:pt x="960" y="480"/>
                  </a:ln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pic>
          <p:nvPicPr>
            <p:cNvPr id="29738" name="Picture 34" descr="txp_fig"/>
            <p:cNvPicPr>
              <a:picLocks noChangeAspect="1" noChangeArrowheads="1"/>
            </p:cNvPicPr>
            <p:nvPr>
              <p:custDataLst>
                <p:tags r:id="rId33"/>
              </p:custDataLst>
            </p:nvPr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114"/>
              <a:ext cx="108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35"/>
          <p:cNvGrpSpPr>
            <a:grpSpLocks/>
          </p:cNvGrpSpPr>
          <p:nvPr>
            <p:custDataLst>
              <p:tags r:id="rId22"/>
            </p:custDataLst>
          </p:nvPr>
        </p:nvGrpSpPr>
        <p:grpSpPr bwMode="auto">
          <a:xfrm>
            <a:off x="3429000" y="2111375"/>
            <a:ext cx="762000" cy="1295400"/>
            <a:chOff x="2160" y="1680"/>
            <a:chExt cx="480" cy="816"/>
          </a:xfrm>
        </p:grpSpPr>
        <p:sp>
          <p:nvSpPr>
            <p:cNvPr id="29734" name="Line 36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V="1">
              <a:off x="2400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9735" name="Line 37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2160" y="1680"/>
              <a:ext cx="48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9736" name="Oval 38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76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426023" name="Freeform 39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2667000" y="2111375"/>
            <a:ext cx="3048000" cy="609600"/>
          </a:xfrm>
          <a:custGeom>
            <a:avLst/>
            <a:gdLst>
              <a:gd name="T0" fmla="*/ 0 w 1920"/>
              <a:gd name="T1" fmla="*/ 609600 h 384"/>
              <a:gd name="T2" fmla="*/ 762000 w 1920"/>
              <a:gd name="T3" fmla="*/ 0 h 384"/>
              <a:gd name="T4" fmla="*/ 1524000 w 1920"/>
              <a:gd name="T5" fmla="*/ 381000 h 384"/>
              <a:gd name="T6" fmla="*/ 2286000 w 1920"/>
              <a:gd name="T7" fmla="*/ 609600 h 384"/>
              <a:gd name="T8" fmla="*/ 3048000 w 1920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0"/>
              <a:gd name="T16" fmla="*/ 0 h 384"/>
              <a:gd name="T17" fmla="*/ 1920 w 19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0" h="384">
                <a:moveTo>
                  <a:pt x="0" y="384"/>
                </a:moveTo>
                <a:lnTo>
                  <a:pt x="480" y="0"/>
                </a:lnTo>
                <a:lnTo>
                  <a:pt x="960" y="240"/>
                </a:lnTo>
                <a:lnTo>
                  <a:pt x="1440" y="384"/>
                </a:lnTo>
                <a:lnTo>
                  <a:pt x="192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9726" name="Rectangle 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96913" y="3744913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sz="2800" dirty="0" err="1">
                <a:latin typeface="Times New Roman"/>
                <a:cs typeface="Times New Roman"/>
              </a:rPr>
              <a:t>Dacă</a:t>
            </a:r>
            <a:r>
              <a:rPr lang="en-US" sz="2800" dirty="0">
                <a:latin typeface="Times New Roman"/>
                <a:cs typeface="Times New Roman"/>
              </a:rPr>
              <a:t> nu </a:t>
            </a:r>
            <a:r>
              <a:rPr lang="en-US" sz="2800" dirty="0" err="1">
                <a:latin typeface="Times New Roman"/>
                <a:cs typeface="Times New Roman"/>
              </a:rPr>
              <a:t>cunoaştem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i="1" dirty="0">
                <a:latin typeface="Times New Roman"/>
                <a:cs typeface="Times New Roman"/>
              </a:rPr>
              <a:t>f</a:t>
            </a:r>
            <a:r>
              <a:rPr lang="en-US" sz="2800" dirty="0">
                <a:latin typeface="Times New Roman"/>
                <a:cs typeface="Times New Roman"/>
              </a:rPr>
              <a:t> ?</a:t>
            </a:r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6117519"/>
            <a:ext cx="15240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90" y="4943055"/>
            <a:ext cx="342900" cy="3150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511322" y="4641387"/>
            <a:ext cx="2540000" cy="923330"/>
            <a:chOff x="7620000" y="3667125"/>
            <a:chExt cx="2540000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7916333" y="3667125"/>
              <a:ext cx="22436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F(x), </a:t>
              </a:r>
              <a:r>
                <a:rPr lang="en-US" dirty="0" err="1">
                  <a:latin typeface="Times New Roman"/>
                  <a:cs typeface="Times New Roman"/>
                </a:rPr>
                <a:t>dacă</a:t>
              </a:r>
              <a:r>
                <a:rPr lang="en-US" dirty="0">
                  <a:latin typeface="Times New Roman"/>
                  <a:cs typeface="Times New Roman"/>
                </a:rPr>
                <a:t> x e </a:t>
              </a:r>
              <a:r>
                <a:rPr lang="en-US" dirty="0" err="1">
                  <a:latin typeface="Times New Roman"/>
                  <a:cs typeface="Times New Roman"/>
                </a:rPr>
                <a:t>întreg</a:t>
              </a:r>
              <a:endParaRPr lang="en-US" dirty="0">
                <a:latin typeface="Times New Roman"/>
                <a:cs typeface="Times New Roman"/>
              </a:endParaRPr>
            </a:p>
            <a:p>
              <a:endParaRPr lang="en-US" dirty="0">
                <a:latin typeface="Times New Roman"/>
                <a:cs typeface="Times New Roman"/>
              </a:endParaRPr>
            </a:p>
            <a:p>
              <a:r>
                <a:rPr lang="en-US" dirty="0">
                  <a:latin typeface="Times New Roman"/>
                  <a:cs typeface="Times New Roman"/>
                </a:rPr>
                <a:t>0, </a:t>
              </a:r>
              <a:r>
                <a:rPr lang="en-US" dirty="0" err="1">
                  <a:latin typeface="Times New Roman"/>
                  <a:cs typeface="Times New Roman"/>
                </a:rPr>
                <a:t>altfel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" name="Left Brace 6"/>
            <p:cNvSpPr/>
            <p:nvPr/>
          </p:nvSpPr>
          <p:spPr>
            <a:xfrm>
              <a:off x="7620000" y="3744913"/>
              <a:ext cx="296333" cy="750887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50" name="Rectangle 8"/>
          <p:cNvSpPr txBox="1">
            <a:spLocks noChangeArrowheads="1"/>
          </p:cNvSpPr>
          <p:nvPr>
            <p:custDataLst>
              <p:tags r:id="rId25"/>
            </p:custDataLst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Interpolarea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1556" y="2881313"/>
            <a:ext cx="225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h – </a:t>
            </a:r>
            <a:r>
              <a:rPr lang="en-US" dirty="0" err="1">
                <a:latin typeface="Times New Roman"/>
                <a:cs typeface="Times New Roman"/>
              </a:rPr>
              <a:t>filtru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Steve Seitz</a:t>
            </a:r>
          </a:p>
        </p:txBody>
      </p:sp>
      <p:pic>
        <p:nvPicPr>
          <p:cNvPr id="45" name="Picture 32" descr="txp_fig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97050"/>
            <a:ext cx="63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25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035526" y="2893171"/>
            <a:ext cx="4444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008000"/>
                </a:solidFill>
                <a:latin typeface="Times New Roman"/>
                <a:cs typeface="Times New Roman"/>
              </a:rPr>
              <a:t>0.5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403122" y="3049060"/>
            <a:ext cx="1809751" cy="13388"/>
          </a:xfrm>
          <a:prstGeom prst="line">
            <a:avLst/>
          </a:prstGeom>
          <a:ln>
            <a:solidFill>
              <a:srgbClr val="008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403122" y="2644776"/>
            <a:ext cx="1406880" cy="0"/>
          </a:xfrm>
          <a:prstGeom prst="line">
            <a:avLst/>
          </a:prstGeom>
          <a:ln>
            <a:solidFill>
              <a:srgbClr val="008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77758" y="1886457"/>
            <a:ext cx="123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ponderile</a:t>
            </a:r>
            <a:endParaRPr lang="en-US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filtrului</a:t>
            </a:r>
            <a:endParaRPr lang="en-US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191000" y="2454275"/>
            <a:ext cx="152400" cy="56673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3429000" y="2460625"/>
            <a:ext cx="914400" cy="56038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10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628900" y="268839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11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4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4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 animBg="1"/>
      <p:bldP spid="474136" grpId="0"/>
      <p:bldP spid="426023" grpId="0" animBg="1"/>
      <p:bldP spid="11" grpId="0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6738938" y="1730375"/>
            <a:ext cx="2257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ja-JP" altLang="en-US">
                <a:latin typeface="Times New Roman"/>
                <a:cs typeface="Times New Roman"/>
              </a:rPr>
              <a:t>“</a:t>
            </a:r>
            <a:r>
              <a:rPr lang="en-US">
                <a:latin typeface="Times New Roman"/>
                <a:cs typeface="Times New Roman"/>
              </a:rPr>
              <a:t>Ideal</a:t>
            </a:r>
            <a:r>
              <a:rPr lang="ja-JP" altLang="en-US">
                <a:latin typeface="Times New Roman"/>
                <a:cs typeface="Times New Roman"/>
              </a:rPr>
              <a:t>”</a:t>
            </a:r>
            <a:r>
              <a:rPr lang="en-US">
                <a:latin typeface="Times New Roman"/>
                <a:cs typeface="Times New Roman"/>
              </a:rPr>
              <a:t> reconstruction</a:t>
            </a:r>
          </a:p>
        </p:txBody>
      </p:sp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6724827" y="2393773"/>
            <a:ext cx="2519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err="1">
                <a:latin typeface="Times New Roman"/>
                <a:cs typeface="Times New Roman"/>
              </a:rPr>
              <a:t>Cel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apropiat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vecin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726" name="TextBox 5"/>
          <p:cNvSpPr txBox="1">
            <a:spLocks noChangeArrowheads="1"/>
          </p:cNvSpPr>
          <p:nvPr/>
        </p:nvSpPr>
        <p:spPr bwMode="auto">
          <a:xfrm>
            <a:off x="6724827" y="3775440"/>
            <a:ext cx="2519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err="1">
                <a:latin typeface="Times New Roman"/>
                <a:cs typeface="Times New Roman"/>
              </a:rPr>
              <a:t>Liniară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727" name="TextBox 6"/>
          <p:cNvSpPr txBox="1">
            <a:spLocks noChangeArrowheads="1"/>
          </p:cNvSpPr>
          <p:nvPr/>
        </p:nvSpPr>
        <p:spPr bwMode="auto">
          <a:xfrm>
            <a:off x="6724827" y="5126654"/>
            <a:ext cx="251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err="1">
                <a:latin typeface="Times New Roman"/>
                <a:cs typeface="Times New Roman"/>
              </a:rPr>
              <a:t>Gaussiană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9337" y="780832"/>
            <a:ext cx="8827026" cy="5221288"/>
            <a:chOff x="620892" y="1288830"/>
            <a:chExt cx="8827026" cy="5221288"/>
          </a:xfrm>
        </p:grpSpPr>
        <p:pic>
          <p:nvPicPr>
            <p:cNvPr id="3072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86" r="33782"/>
            <a:stretch/>
          </p:blipFill>
          <p:spPr bwMode="auto">
            <a:xfrm>
              <a:off x="620892" y="1288830"/>
              <a:ext cx="2144888" cy="522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59"/>
            <a:stretch/>
          </p:blipFill>
          <p:spPr bwMode="auto">
            <a:xfrm>
              <a:off x="4402670" y="1288830"/>
              <a:ext cx="2314574" cy="522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776"/>
            <a:stretch/>
          </p:blipFill>
          <p:spPr bwMode="auto">
            <a:xfrm>
              <a:off x="2314225" y="1288830"/>
              <a:ext cx="1907822" cy="522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6" r="65284"/>
            <a:stretch/>
          </p:blipFill>
          <p:spPr bwMode="auto">
            <a:xfrm>
              <a:off x="2314225" y="1288830"/>
              <a:ext cx="451555" cy="522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20892" y="1417638"/>
              <a:ext cx="8827026" cy="120032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Times New Roman"/>
                <a:cs typeface="Times New Roman"/>
              </a:endParaRPr>
            </a:p>
            <a:p>
              <a:endParaRPr lang="en-US" dirty="0">
                <a:latin typeface="Times New Roman"/>
                <a:cs typeface="Times New Roman"/>
              </a:endParaRPr>
            </a:p>
            <a:p>
              <a:endParaRPr lang="en-US" dirty="0">
                <a:latin typeface="Times New Roman"/>
                <a:cs typeface="Times New Roman"/>
              </a:endParaRPr>
            </a:p>
            <a:p>
              <a:endParaRPr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10" name="Rectangle 8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Tipuri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interpolare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056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B. </a:t>
            </a:r>
            <a:r>
              <a:rPr lang="en-US" sz="1200" dirty="0" err="1"/>
              <a:t>Curless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8026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86188" y="1769887"/>
            <a:ext cx="3240088" cy="2315568"/>
            <a:chOff x="4927600" y="1826331"/>
            <a:chExt cx="3240088" cy="2315568"/>
          </a:xfrm>
        </p:grpSpPr>
        <p:grpSp>
          <p:nvGrpSpPr>
            <p:cNvPr id="31746" name="Group 24"/>
            <p:cNvGrpSpPr>
              <a:grpSpLocks/>
            </p:cNvGrpSpPr>
            <p:nvPr/>
          </p:nvGrpSpPr>
          <p:grpSpPr bwMode="auto">
            <a:xfrm>
              <a:off x="6003925" y="1826331"/>
              <a:ext cx="2163763" cy="1543050"/>
              <a:chOff x="6433450" y="1994824"/>
              <a:chExt cx="2163763" cy="1543050"/>
            </a:xfrm>
          </p:grpSpPr>
          <p:pic>
            <p:nvPicPr>
              <p:cNvPr id="31764" name="Picture 60"/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3450" y="1994824"/>
                <a:ext cx="2163763" cy="154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1765" name="Straight Connector 19"/>
              <p:cNvCxnSpPr>
                <a:cxnSpLocks noChangeShapeType="1"/>
              </p:cNvCxnSpPr>
              <p:nvPr>
                <p:custDataLst>
                  <p:tags r:id="rId17"/>
                </p:custDataLst>
              </p:nvPr>
            </p:nvCxnSpPr>
            <p:spPr bwMode="auto">
              <a:xfrm rot="16200000" flipH="1">
                <a:off x="7221644" y="2654431"/>
                <a:ext cx="901700" cy="258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1766" name="Straight Connector 24"/>
              <p:cNvCxnSpPr>
                <a:cxnSpLocks noChangeShapeType="1"/>
              </p:cNvCxnSpPr>
              <p:nvPr>
                <p:custDataLst>
                  <p:tags r:id="rId18"/>
                </p:custDataLst>
              </p:nvPr>
            </p:nvCxnSpPr>
            <p:spPr bwMode="auto">
              <a:xfrm rot="5400000">
                <a:off x="6939863" y="2599661"/>
                <a:ext cx="869950" cy="339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1767" name="Straight Connector 26"/>
              <p:cNvCxnSpPr>
                <a:cxnSpLocks noChangeShapeType="1"/>
              </p:cNvCxnSpPr>
              <p:nvPr>
                <p:custDataLst>
                  <p:tags r:id="rId19"/>
                </p:custDataLst>
              </p:nvPr>
            </p:nvCxnSpPr>
            <p:spPr bwMode="auto">
              <a:xfrm rot="16200000" flipH="1">
                <a:off x="7412144" y="2463930"/>
                <a:ext cx="527050" cy="2619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1768" name="Straight Connector 28"/>
              <p:cNvCxnSpPr>
                <a:cxnSpLocks noChangeShapeType="1"/>
              </p:cNvCxnSpPr>
              <p:nvPr>
                <p:custDataLst>
                  <p:tags r:id="rId20"/>
                </p:custDataLst>
              </p:nvPr>
            </p:nvCxnSpPr>
            <p:spPr bwMode="auto">
              <a:xfrm rot="16200000" flipH="1">
                <a:off x="7763775" y="2888587"/>
                <a:ext cx="147638" cy="746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pic>
          <p:nvPicPr>
            <p:cNvPr id="31756" name="Picture 57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600" y="2528006"/>
              <a:ext cx="968375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8" name="Text Box 59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503669" y="3218569"/>
              <a:ext cx="237847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err="1">
                  <a:latin typeface="Times New Roman"/>
                  <a:cs typeface="Times New Roman"/>
                </a:rPr>
                <a:t>realizează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i</a:t>
              </a:r>
              <a:r>
                <a:rPr lang="en-US" b="1" dirty="0" err="1">
                  <a:latin typeface="Times New Roman"/>
                  <a:cs typeface="Times New Roman"/>
                </a:rPr>
                <a:t>nterpolarea</a:t>
              </a:r>
              <a:r>
                <a:rPr lang="en-US" b="1" dirty="0">
                  <a:latin typeface="Times New Roman"/>
                  <a:cs typeface="Times New Roman"/>
                </a:rPr>
                <a:t> </a:t>
              </a:r>
            </a:p>
            <a:p>
              <a:pPr algn="ctr"/>
              <a:r>
                <a:rPr lang="en-US" b="1" dirty="0" err="1">
                  <a:latin typeface="Times New Roman"/>
                  <a:cs typeface="Times New Roman"/>
                </a:rPr>
                <a:t>biliniară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pe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baza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celor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</a:p>
            <a:p>
              <a:pPr algn="ctr"/>
              <a:r>
                <a:rPr lang="en-US" dirty="0" err="1">
                  <a:latin typeface="Times New Roman"/>
                  <a:cs typeface="Times New Roman"/>
                </a:rPr>
                <a:t>mai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apropiați</a:t>
              </a:r>
              <a:r>
                <a:rPr lang="en-US" dirty="0">
                  <a:latin typeface="Times New Roman"/>
                  <a:cs typeface="Times New Roman"/>
                </a:rPr>
                <a:t> 4 </a:t>
              </a:r>
              <a:r>
                <a:rPr lang="en-US" dirty="0" err="1">
                  <a:latin typeface="Times New Roman"/>
                  <a:cs typeface="Times New Roman"/>
                </a:rPr>
                <a:t>pixeli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31747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reconstrucție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685800" y="1393825"/>
            <a:ext cx="7772400" cy="5334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Times New Roman"/>
                <a:ea typeface="+mn-ea"/>
                <a:cs typeface="Times New Roman"/>
              </a:rPr>
              <a:t>1D                                        2D</a:t>
            </a:r>
          </a:p>
        </p:txBody>
      </p:sp>
      <p:sp>
        <p:nvSpPr>
          <p:cNvPr id="397349" name="Rectangle 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5600" y="4103688"/>
            <a:ext cx="67945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31750" name="Rectangle 4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24238" y="4322763"/>
            <a:ext cx="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31752" name="Rectangle 4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40700" y="4289425"/>
            <a:ext cx="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31753" name="Rectangle 4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24238" y="4322763"/>
            <a:ext cx="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0265" y="2262908"/>
            <a:ext cx="3442243" cy="1484531"/>
            <a:chOff x="1174483" y="2351088"/>
            <a:chExt cx="3442243" cy="1484531"/>
          </a:xfrm>
        </p:grpSpPr>
        <p:grpSp>
          <p:nvGrpSpPr>
            <p:cNvPr id="31754" name="Group 52"/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2098675" y="2351088"/>
              <a:ext cx="1543050" cy="762000"/>
              <a:chOff x="1908" y="2016"/>
              <a:chExt cx="972" cy="480"/>
            </a:xfrm>
          </p:grpSpPr>
          <p:sp>
            <p:nvSpPr>
              <p:cNvPr id="31762" name="Freeform 53"/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920" y="2016"/>
                <a:ext cx="960" cy="480"/>
              </a:xfrm>
              <a:custGeom>
                <a:avLst/>
                <a:gdLst>
                  <a:gd name="T0" fmla="*/ 0 w 960"/>
                  <a:gd name="T1" fmla="*/ 480 h 480"/>
                  <a:gd name="T2" fmla="*/ 480 w 960"/>
                  <a:gd name="T3" fmla="*/ 0 h 480"/>
                  <a:gd name="T4" fmla="*/ 960 w 960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960"/>
                  <a:gd name="T10" fmla="*/ 0 h 480"/>
                  <a:gd name="T11" fmla="*/ 960 w 96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0" h="480">
                    <a:moveTo>
                      <a:pt x="0" y="480"/>
                    </a:moveTo>
                    <a:lnTo>
                      <a:pt x="480" y="0"/>
                    </a:lnTo>
                    <a:lnTo>
                      <a:pt x="960" y="48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pic>
            <p:nvPicPr>
              <p:cNvPr id="31763" name="Picture 54" descr="txp_fig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" y="2165"/>
                <a:ext cx="108" cy="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1755" name="Picture 55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1475" y="2532063"/>
              <a:ext cx="647700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7" name="Text Box 58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174483" y="3189288"/>
              <a:ext cx="344224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err="1">
                  <a:latin typeface="Times New Roman"/>
                  <a:cs typeface="Times New Roman"/>
                </a:rPr>
                <a:t>realizează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b="1" dirty="0" err="1">
                  <a:latin typeface="Times New Roman"/>
                  <a:cs typeface="Times New Roman"/>
                </a:rPr>
                <a:t>interpolare</a:t>
              </a:r>
              <a:r>
                <a:rPr lang="en-US" b="1" dirty="0">
                  <a:latin typeface="Times New Roman"/>
                  <a:cs typeface="Times New Roman"/>
                </a:rPr>
                <a:t> </a:t>
              </a:r>
              <a:r>
                <a:rPr lang="en-US" b="1" dirty="0" err="1">
                  <a:latin typeface="Times New Roman"/>
                  <a:cs typeface="Times New Roman"/>
                </a:rPr>
                <a:t>liniară</a:t>
              </a:r>
              <a:endParaRPr lang="en-US" b="1" dirty="0">
                <a:latin typeface="Times New Roman"/>
                <a:cs typeface="Times New Roman"/>
              </a:endParaRPr>
            </a:p>
            <a:p>
              <a:pPr algn="ctr"/>
              <a:r>
                <a:rPr lang="en-US" dirty="0" err="1">
                  <a:latin typeface="Times New Roman"/>
                  <a:cs typeface="Times New Roman"/>
                </a:rPr>
                <a:t>pe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baza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celor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mai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apropiați</a:t>
              </a:r>
              <a:r>
                <a:rPr lang="en-US" dirty="0">
                  <a:latin typeface="Times New Roman"/>
                  <a:cs typeface="Times New Roman"/>
                </a:rPr>
                <a:t> 2 </a:t>
              </a:r>
              <a:r>
                <a:rPr lang="en-US" dirty="0" err="1">
                  <a:latin typeface="Times New Roman"/>
                  <a:cs typeface="Times New Roman"/>
                </a:rPr>
                <a:t>pixeli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86111" y="1213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31785" y="1681666"/>
            <a:ext cx="27837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4-10-20 at 5.10.54 PM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86" y="3406588"/>
            <a:ext cx="2112080" cy="1303753"/>
          </a:xfrm>
          <a:prstGeom prst="rect">
            <a:avLst/>
          </a:prstGeom>
        </p:spPr>
      </p:pic>
      <p:pic>
        <p:nvPicPr>
          <p:cNvPr id="9" name="Picture 8" descr="Screen shot 2014-10-20 at 5.11.00 PM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754" y="2419223"/>
            <a:ext cx="2244370" cy="93515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72665" y="4103688"/>
            <a:ext cx="8550497" cy="2686027"/>
            <a:chOff x="372665" y="4103688"/>
            <a:chExt cx="8550497" cy="2686027"/>
          </a:xfrm>
        </p:grpSpPr>
        <p:pic>
          <p:nvPicPr>
            <p:cNvPr id="10" name="Picture 9" descr="Screen shot 2014-10-20 at 5.17.03 PM.pn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71" y="4103688"/>
              <a:ext cx="2436989" cy="2059966"/>
            </a:xfrm>
            <a:prstGeom prst="rect">
              <a:avLst/>
            </a:prstGeom>
          </p:spPr>
        </p:pic>
        <p:pic>
          <p:nvPicPr>
            <p:cNvPr id="11" name="Picture 10" descr="Screen shot 2014-10-20 at 5.17.16 PM.pn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763" y="5065922"/>
              <a:ext cx="5238399" cy="720082"/>
            </a:xfrm>
            <a:prstGeom prst="rect">
              <a:avLst/>
            </a:prstGeom>
          </p:spPr>
        </p:pic>
        <p:sp>
          <p:nvSpPr>
            <p:cNvPr id="35" name="Text Box 58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72665" y="6143384"/>
              <a:ext cx="344224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err="1">
                  <a:latin typeface="Times New Roman"/>
                  <a:cs typeface="Times New Roman"/>
                </a:rPr>
                <a:t>realizează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b="1" dirty="0" err="1">
                  <a:latin typeface="Times New Roman"/>
                  <a:cs typeface="Times New Roman"/>
                </a:rPr>
                <a:t>interpolare</a:t>
              </a:r>
              <a:r>
                <a:rPr lang="en-US" b="1" dirty="0">
                  <a:latin typeface="Times New Roman"/>
                  <a:cs typeface="Times New Roman"/>
                </a:rPr>
                <a:t> </a:t>
              </a:r>
              <a:r>
                <a:rPr lang="en-US" b="1" dirty="0" err="1">
                  <a:latin typeface="Times New Roman"/>
                  <a:cs typeface="Times New Roman"/>
                </a:rPr>
                <a:t>cubică</a:t>
              </a:r>
              <a:endParaRPr lang="en-US" b="1" dirty="0">
                <a:latin typeface="Times New Roman"/>
                <a:cs typeface="Times New Roman"/>
              </a:endParaRPr>
            </a:p>
            <a:p>
              <a:pPr algn="ctr"/>
              <a:r>
                <a:rPr lang="en-US" dirty="0" err="1">
                  <a:latin typeface="Times New Roman"/>
                  <a:cs typeface="Times New Roman"/>
                </a:rPr>
                <a:t>pe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baza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celor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mai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apropiați</a:t>
              </a:r>
              <a:r>
                <a:rPr lang="en-US" dirty="0">
                  <a:latin typeface="Times New Roman"/>
                  <a:cs typeface="Times New Roman"/>
                </a:rPr>
                <a:t> 4 </a:t>
              </a:r>
              <a:r>
                <a:rPr lang="en-US" dirty="0" err="1">
                  <a:latin typeface="Times New Roman"/>
                  <a:cs typeface="Times New Roman"/>
                </a:rPr>
                <a:t>pixeli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60094" y="6084888"/>
            <a:ext cx="4705516" cy="702557"/>
            <a:chOff x="3860094" y="6084888"/>
            <a:chExt cx="4705516" cy="702557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3860094" y="6462510"/>
              <a:ext cx="107879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 Box 58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004344" y="6141114"/>
              <a:ext cx="356126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err="1">
                  <a:latin typeface="Times New Roman"/>
                  <a:cs typeface="Times New Roman"/>
                </a:rPr>
                <a:t>realizează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interpolare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bicubică</a:t>
              </a:r>
              <a:endParaRPr lang="en-US" dirty="0">
                <a:latin typeface="Times New Roman"/>
                <a:cs typeface="Times New Roman"/>
              </a:endParaRPr>
            </a:p>
            <a:p>
              <a:pPr algn="ctr"/>
              <a:r>
                <a:rPr lang="en-US" dirty="0" err="1">
                  <a:latin typeface="Times New Roman"/>
                  <a:cs typeface="Times New Roman"/>
                </a:rPr>
                <a:t>pe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baza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celor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mai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latin typeface="Times New Roman"/>
                  <a:cs typeface="Times New Roman"/>
                </a:rPr>
                <a:t>apropiați</a:t>
              </a:r>
              <a:r>
                <a:rPr lang="en-US" dirty="0">
                  <a:latin typeface="Times New Roman"/>
                  <a:cs typeface="Times New Roman"/>
                </a:rPr>
                <a:t> 16 </a:t>
              </a:r>
              <a:r>
                <a:rPr lang="en-US" dirty="0" err="1">
                  <a:latin typeface="Times New Roman"/>
                  <a:cs typeface="Times New Roman"/>
                </a:rPr>
                <a:t>pixeli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59659" y="6084888"/>
              <a:ext cx="563896" cy="377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2D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4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49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DD59FA5-276D-1C28-E272-B22828010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5CFFBDA4-8B93-94F6-1518-C6F176ADC6B7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reconstrucție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Google Shape;736;p95">
            <a:extLst>
              <a:ext uri="{FF2B5EF4-FFF2-40B4-BE49-F238E27FC236}">
                <a16:creationId xmlns:a16="http://schemas.microsoft.com/office/drawing/2014/main" id="{648DA93A-8079-16CD-D311-C0D1F0A5AFE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47" y="1143000"/>
            <a:ext cx="7454348" cy="5496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688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093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 err="1">
                <a:latin typeface="Times New Roman"/>
                <a:ea typeface="+mj-ea"/>
                <a:cs typeface="Times New Roman"/>
              </a:rPr>
              <a:t>Interpolarea</a:t>
            </a:r>
            <a:r>
              <a:rPr lang="en-US" sz="4400" dirty="0">
                <a:latin typeface="Times New Roman"/>
                <a:ea typeface="+mj-ea"/>
                <a:cs typeface="Times New Roman"/>
              </a:rPr>
              <a:t> </a:t>
            </a:r>
            <a:r>
              <a:rPr lang="en-US" sz="4400" dirty="0" err="1">
                <a:latin typeface="Times New Roman"/>
                <a:ea typeface="+mj-ea"/>
                <a:cs typeface="Times New Roman"/>
              </a:rPr>
              <a:t>imaginilor</a:t>
            </a:r>
            <a:endParaRPr lang="en-US" sz="4400" dirty="0">
              <a:latin typeface="Times New Roman"/>
              <a:ea typeface="+mj-ea"/>
              <a:cs typeface="Times New Roman"/>
            </a:endParaRPr>
          </a:p>
        </p:txBody>
      </p:sp>
      <p:pic>
        <p:nvPicPr>
          <p:cNvPr id="327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2720975"/>
            <a:ext cx="267811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20975"/>
            <a:ext cx="267811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150" y="1812925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2720975"/>
            <a:ext cx="2678112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TextBox 6"/>
          <p:cNvSpPr txBox="1">
            <a:spLocks noChangeArrowheads="1"/>
          </p:cNvSpPr>
          <p:nvPr/>
        </p:nvSpPr>
        <p:spPr bwMode="auto">
          <a:xfrm>
            <a:off x="85021" y="5410200"/>
            <a:ext cx="31645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 err="1">
                <a:latin typeface="Times New Roman"/>
                <a:cs typeface="Times New Roman"/>
              </a:rPr>
              <a:t>Interpolare</a:t>
            </a:r>
            <a:r>
              <a:rPr lang="en-US" sz="1600" dirty="0">
                <a:latin typeface="Times New Roman"/>
                <a:cs typeface="Times New Roman"/>
              </a:rPr>
              <a:t> “</a:t>
            </a:r>
            <a:r>
              <a:rPr lang="en-US" sz="1600" dirty="0" err="1">
                <a:latin typeface="Times New Roman"/>
                <a:cs typeface="Times New Roman"/>
              </a:rPr>
              <a:t>cel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mai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apropiat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vecin</a:t>
            </a:r>
            <a:r>
              <a:rPr lang="en-US" sz="1600" dirty="0">
                <a:latin typeface="Times New Roman"/>
                <a:cs typeface="Times New Roman"/>
              </a:rPr>
              <a:t>” </a:t>
            </a:r>
          </a:p>
        </p:txBody>
      </p:sp>
      <p:sp>
        <p:nvSpPr>
          <p:cNvPr id="32776" name="TextBox 7"/>
          <p:cNvSpPr txBox="1">
            <a:spLocks noChangeArrowheads="1"/>
          </p:cNvSpPr>
          <p:nvPr/>
        </p:nvSpPr>
        <p:spPr bwMode="auto">
          <a:xfrm>
            <a:off x="3752850" y="5410200"/>
            <a:ext cx="18399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 err="1">
                <a:latin typeface="Times New Roman"/>
                <a:cs typeface="Times New Roman"/>
              </a:rPr>
              <a:t>Interpolare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biliniară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2777" name="TextBox 8"/>
          <p:cNvSpPr txBox="1">
            <a:spLocks noChangeArrowheads="1"/>
          </p:cNvSpPr>
          <p:nvPr/>
        </p:nvSpPr>
        <p:spPr bwMode="auto">
          <a:xfrm>
            <a:off x="6651625" y="5410200"/>
            <a:ext cx="18572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 err="1">
                <a:latin typeface="Times New Roman"/>
                <a:cs typeface="Times New Roman"/>
              </a:rPr>
              <a:t>Interpolare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bicubică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2778" name="TextBox 9"/>
          <p:cNvSpPr txBox="1">
            <a:spLocks noChangeArrowheads="1"/>
          </p:cNvSpPr>
          <p:nvPr/>
        </p:nvSpPr>
        <p:spPr bwMode="auto">
          <a:xfrm>
            <a:off x="1255713" y="1751013"/>
            <a:ext cx="2977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 err="1">
                <a:latin typeface="Times New Roman"/>
                <a:cs typeface="Times New Roman"/>
              </a:rPr>
              <a:t>inițială</a:t>
            </a:r>
            <a:r>
              <a:rPr lang="en-US" dirty="0">
                <a:latin typeface="Times New Roman"/>
                <a:cs typeface="Times New Roman"/>
              </a:rPr>
              <a:t>:          x 10</a:t>
            </a:r>
          </a:p>
        </p:txBody>
      </p:sp>
    </p:spTree>
    <p:extLst>
      <p:ext uri="{BB962C8B-B14F-4D97-AF65-F5344CB8AC3E}">
        <p14:creationId xmlns:p14="http://schemas.microsoft.com/office/powerpoint/2010/main" val="4218595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Gradienți</a:t>
            </a:r>
            <a:r>
              <a:rPr lang="en-US" dirty="0">
                <a:latin typeface="Times New Roman"/>
                <a:cs typeface="Times New Roman"/>
              </a:rPr>
              <a:t> &amp; </a:t>
            </a:r>
            <a:r>
              <a:rPr lang="en-US" dirty="0" err="1">
                <a:latin typeface="Times New Roman"/>
                <a:cs typeface="Times New Roman"/>
              </a:rPr>
              <a:t>muchii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6394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z="3800" dirty="0" err="1">
                <a:latin typeface="Times New Roman"/>
                <a:cs typeface="Times New Roman"/>
              </a:rPr>
              <a:t>Detectarea</a:t>
            </a:r>
            <a:r>
              <a:rPr lang="en-US" sz="3800" dirty="0">
                <a:latin typeface="Times New Roman"/>
                <a:cs typeface="Times New Roman"/>
              </a:rPr>
              <a:t> </a:t>
            </a:r>
            <a:r>
              <a:rPr lang="en-US" sz="3800" dirty="0" err="1">
                <a:latin typeface="Times New Roman"/>
                <a:cs typeface="Times New Roman"/>
              </a:rPr>
              <a:t>muchiilor</a:t>
            </a:r>
            <a:r>
              <a:rPr lang="en-US" sz="3800" dirty="0"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85775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Times New Roman"/>
                <a:cs typeface="Times New Roman"/>
              </a:rPr>
              <a:t>Scop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dirty="0" err="1">
                <a:latin typeface="Times New Roman"/>
                <a:cs typeface="Times New Roman"/>
              </a:rPr>
              <a:t>transformăm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dintr</a:t>
            </a:r>
            <a:r>
              <a:rPr lang="en-US" sz="2400" dirty="0">
                <a:latin typeface="Times New Roman"/>
                <a:cs typeface="Times New Roman"/>
              </a:rPr>
              <a:t>-o </a:t>
            </a:r>
            <a:r>
              <a:rPr lang="en-US" sz="2400" dirty="0" err="1">
                <a:latin typeface="Times New Roman"/>
                <a:cs typeface="Times New Roman"/>
              </a:rPr>
              <a:t>matrice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pixeli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într</a:t>
            </a:r>
            <a:r>
              <a:rPr lang="en-US" sz="2400" dirty="0">
                <a:latin typeface="Times New Roman"/>
                <a:cs typeface="Times New Roman"/>
              </a:rPr>
              <a:t>-o </a:t>
            </a:r>
            <a:r>
              <a:rPr lang="en-US" sz="2400" dirty="0" err="1">
                <a:latin typeface="Times New Roman"/>
                <a:cs typeface="Times New Roman"/>
              </a:rPr>
              <a:t>mulțime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curbe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dirty="0" err="1">
                <a:latin typeface="Times New Roman"/>
                <a:cs typeface="Times New Roman"/>
              </a:rPr>
              <a:t>segmente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dirty="0" err="1">
                <a:latin typeface="Times New Roman"/>
                <a:cs typeface="Times New Roman"/>
              </a:rPr>
              <a:t>contururi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b="1" dirty="0">
                <a:latin typeface="Times New Roman"/>
                <a:cs typeface="Times New Roman"/>
              </a:rPr>
              <a:t>De </a:t>
            </a:r>
            <a:r>
              <a:rPr lang="en-US" sz="2400" b="1" dirty="0" err="1">
                <a:latin typeface="Times New Roman"/>
                <a:cs typeface="Times New Roman"/>
              </a:rPr>
              <a:t>ce</a:t>
            </a:r>
            <a:r>
              <a:rPr lang="en-US" sz="2400" b="1" dirty="0">
                <a:latin typeface="Times New Roman"/>
                <a:cs typeface="Times New Roman"/>
              </a:rPr>
              <a:t>?</a:t>
            </a:r>
          </a:p>
          <a:p>
            <a:endParaRPr lang="en-US" sz="2400" b="1" dirty="0">
              <a:latin typeface="Times New Roman"/>
              <a:cs typeface="Times New Roman"/>
            </a:endParaRPr>
          </a:p>
          <a:p>
            <a:endParaRPr lang="en-US" sz="2400" b="1" dirty="0">
              <a:latin typeface="Times New Roman"/>
              <a:cs typeface="Times New Roman"/>
            </a:endParaRPr>
          </a:p>
          <a:p>
            <a:endParaRPr lang="en-US" sz="2400" b="1" dirty="0">
              <a:latin typeface="Times New Roman"/>
              <a:cs typeface="Times New Roman"/>
            </a:endParaRPr>
          </a:p>
          <a:p>
            <a:endParaRPr lang="en-US" sz="2400" b="1" dirty="0">
              <a:latin typeface="Times New Roman"/>
              <a:cs typeface="Times New Roman"/>
            </a:endParaRPr>
          </a:p>
          <a:p>
            <a:endParaRPr lang="en-US" sz="2400" b="1" dirty="0">
              <a:latin typeface="Times New Roman"/>
              <a:cs typeface="Times New Roman"/>
            </a:endParaRPr>
          </a:p>
          <a:p>
            <a:endParaRPr lang="en-US" sz="2400" b="1" dirty="0">
              <a:latin typeface="Times New Roman"/>
              <a:cs typeface="Times New Roman"/>
            </a:endParaRPr>
          </a:p>
          <a:p>
            <a:endParaRPr lang="en-US" sz="2400" b="1" dirty="0">
              <a:latin typeface="Times New Roman"/>
              <a:cs typeface="Times New Roman"/>
            </a:endParaRPr>
          </a:p>
          <a:p>
            <a:r>
              <a:rPr lang="en-US" sz="2400" b="1" dirty="0" err="1">
                <a:latin typeface="Times New Roman"/>
                <a:cs typeface="Times New Roman"/>
              </a:rPr>
              <a:t>Idee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principală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dirty="0" err="1">
                <a:latin typeface="Times New Roman"/>
                <a:cs typeface="Times New Roman"/>
              </a:rPr>
              <a:t>localizare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gradienți</a:t>
            </a:r>
            <a:r>
              <a:rPr lang="en-US" sz="2400" dirty="0">
                <a:latin typeface="Times New Roman"/>
                <a:cs typeface="Times New Roman"/>
              </a:rPr>
              <a:t>, post-</a:t>
            </a:r>
            <a:r>
              <a:rPr lang="en-US" sz="2400" dirty="0" err="1">
                <a:latin typeface="Times New Roman"/>
                <a:cs typeface="Times New Roman"/>
              </a:rPr>
              <a:t>procesare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pPr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792578" name="Object 2"/>
          <p:cNvGraphicFramePr>
            <a:graphicFrameLocks noChangeAspect="1"/>
          </p:cNvGraphicFramePr>
          <p:nvPr/>
        </p:nvGraphicFramePr>
        <p:xfrm>
          <a:off x="884238" y="2795588"/>
          <a:ext cx="1947862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161905" imgH="2324424" progId="PBrush">
                  <p:embed/>
                </p:oleObj>
              </mc:Choice>
              <mc:Fallback>
                <p:oleObj name="Bitmap Image" r:id="rId3" imgW="2161905" imgH="2324424" progId="PBrush">
                  <p:embed/>
                  <p:pic>
                    <p:nvPicPr>
                      <p:cNvPr id="792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795588"/>
                        <a:ext cx="1947862" cy="20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48013" y="2941638"/>
            <a:ext cx="57880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4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Times New Roman"/>
                <a:cs typeface="Times New Roman"/>
              </a:rPr>
              <a:t>Cum se </a:t>
            </a:r>
            <a:r>
              <a:rPr lang="en-US" sz="4000" dirty="0" err="1">
                <a:latin typeface="Times New Roman"/>
                <a:cs typeface="Times New Roman"/>
              </a:rPr>
              <a:t>formează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muchiile</a:t>
            </a:r>
            <a:r>
              <a:rPr lang="en-US" sz="4000" dirty="0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107523" name="Picture 6" descr="ut-tower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2414" name="Text Box 14"/>
          <p:cNvSpPr txBox="1">
            <a:spLocks noChangeArrowheads="1"/>
          </p:cNvSpPr>
          <p:nvPr/>
        </p:nvSpPr>
        <p:spPr bwMode="auto">
          <a:xfrm>
            <a:off x="6696075" y="1628775"/>
            <a:ext cx="26095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Discontinuități</a:t>
            </a:r>
            <a:r>
              <a:rPr lang="en-US" sz="20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în</a:t>
            </a:r>
            <a:r>
              <a:rPr lang="en-US" sz="20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3D: </a:t>
            </a:r>
            <a:r>
              <a:rPr lang="en-US" sz="20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conturul</a:t>
            </a:r>
            <a:r>
              <a:rPr lang="en-US" sz="20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obiectelor</a:t>
            </a:r>
            <a:endParaRPr lang="en-US" sz="2000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42415" name="Text Box 15"/>
          <p:cNvSpPr txBox="1">
            <a:spLocks noChangeArrowheads="1"/>
          </p:cNvSpPr>
          <p:nvPr/>
        </p:nvSpPr>
        <p:spPr bwMode="auto">
          <a:xfrm>
            <a:off x="17751" y="4456113"/>
            <a:ext cx="26638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Discontinuitatea</a:t>
            </a:r>
            <a:r>
              <a:rPr lang="en-US" sz="20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în</a:t>
            </a:r>
            <a:r>
              <a:rPr lang="en-US" sz="20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orientarea</a:t>
            </a:r>
            <a:r>
              <a:rPr lang="en-US" sz="20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suprafeței</a:t>
            </a:r>
            <a:endParaRPr lang="en-US" sz="2000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42416" name="Text Box 16"/>
          <p:cNvSpPr txBox="1">
            <a:spLocks noChangeArrowheads="1"/>
          </p:cNvSpPr>
          <p:nvPr/>
        </p:nvSpPr>
        <p:spPr bwMode="auto">
          <a:xfrm>
            <a:off x="6659563" y="3897313"/>
            <a:ext cx="3024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Formarea</a:t>
            </a:r>
            <a:r>
              <a:rPr lang="en-US" sz="20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lang="en-US" sz="20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mbrelor</a:t>
            </a:r>
            <a:endParaRPr lang="en-US" sz="20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42417" name="Text Box 17"/>
          <p:cNvSpPr txBox="1">
            <a:spLocks noChangeArrowheads="1"/>
          </p:cNvSpPr>
          <p:nvPr/>
        </p:nvSpPr>
        <p:spPr bwMode="auto">
          <a:xfrm>
            <a:off x="-34924" y="2269537"/>
            <a:ext cx="26273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 err="1">
                <a:latin typeface="Times New Roman"/>
                <a:cs typeface="Times New Roman"/>
              </a:rPr>
              <a:t>Reflexia</a:t>
            </a:r>
            <a:r>
              <a:rPr lang="en-US" sz="2000" kern="1200" dirty="0">
                <a:latin typeface="Times New Roman"/>
                <a:cs typeface="Times New Roman"/>
              </a:rPr>
              <a:t> </a:t>
            </a:r>
            <a:r>
              <a:rPr lang="en-US" sz="2000" kern="1200" dirty="0" err="1">
                <a:latin typeface="Times New Roman"/>
                <a:cs typeface="Times New Roman"/>
              </a:rPr>
              <a:t>luminii</a:t>
            </a:r>
            <a:r>
              <a:rPr lang="en-US" sz="2000" kern="1200" dirty="0">
                <a:latin typeface="Times New Roman"/>
                <a:cs typeface="Times New Roman"/>
              </a:rPr>
              <a:t> </a:t>
            </a:r>
            <a:r>
              <a:rPr lang="en-US" sz="2000" kern="1200" dirty="0" err="1">
                <a:latin typeface="Times New Roman"/>
                <a:cs typeface="Times New Roman"/>
              </a:rPr>
              <a:t>în</a:t>
            </a:r>
            <a:r>
              <a:rPr lang="en-US" sz="2000" kern="1200" dirty="0">
                <a:latin typeface="Times New Roman"/>
                <a:cs typeface="Times New Roman"/>
              </a:rPr>
              <a:t> </a:t>
            </a:r>
            <a:r>
              <a:rPr lang="en-US" sz="2000" kern="1200" dirty="0" err="1">
                <a:latin typeface="Times New Roman"/>
                <a:cs typeface="Times New Roman"/>
              </a:rPr>
              <a:t>funcție</a:t>
            </a:r>
            <a:r>
              <a:rPr lang="en-US" sz="2000" kern="1200" dirty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t</a:t>
            </a:r>
            <a:r>
              <a:rPr lang="en-US" sz="2000" kern="1200" dirty="0" err="1">
                <a:latin typeface="Times New Roman"/>
                <a:cs typeface="Times New Roman"/>
              </a:rPr>
              <a:t>extură</a:t>
            </a:r>
            <a:endParaRPr lang="en-US" sz="2000" kern="1200" dirty="0">
              <a:latin typeface="Times New Roman"/>
              <a:cs typeface="Times New Roman"/>
            </a:endParaRPr>
          </a:p>
        </p:txBody>
      </p:sp>
      <p:sp>
        <p:nvSpPr>
          <p:cNvPr id="742418" name="Line 18"/>
          <p:cNvSpPr>
            <a:spLocks noChangeShapeType="1"/>
          </p:cNvSpPr>
          <p:nvPr/>
        </p:nvSpPr>
        <p:spPr bwMode="auto">
          <a:xfrm flipH="1">
            <a:off x="4895850" y="1989138"/>
            <a:ext cx="1871663" cy="1114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42419" name="Line 19"/>
          <p:cNvSpPr>
            <a:spLocks noChangeShapeType="1"/>
          </p:cNvSpPr>
          <p:nvPr/>
        </p:nvSpPr>
        <p:spPr bwMode="auto">
          <a:xfrm flipH="1">
            <a:off x="4751388" y="2024063"/>
            <a:ext cx="1981200" cy="2051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42420" name="Line 20"/>
          <p:cNvSpPr>
            <a:spLocks noChangeShapeType="1"/>
          </p:cNvSpPr>
          <p:nvPr/>
        </p:nvSpPr>
        <p:spPr bwMode="auto">
          <a:xfrm flipH="1">
            <a:off x="5508625" y="4184650"/>
            <a:ext cx="1258888" cy="9731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42421" name="Line 21"/>
          <p:cNvSpPr>
            <a:spLocks noChangeShapeType="1"/>
          </p:cNvSpPr>
          <p:nvPr/>
        </p:nvSpPr>
        <p:spPr bwMode="auto">
          <a:xfrm>
            <a:off x="2016125" y="5121275"/>
            <a:ext cx="827088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42422" name="Line 22"/>
          <p:cNvSpPr>
            <a:spLocks noChangeShapeType="1"/>
          </p:cNvSpPr>
          <p:nvPr/>
        </p:nvSpPr>
        <p:spPr bwMode="auto">
          <a:xfrm>
            <a:off x="1692275" y="2924175"/>
            <a:ext cx="1979613" cy="2376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/>
      <p:bldP spid="742415" grpId="0"/>
      <p:bldP spid="742416" grpId="0"/>
      <p:bldP spid="742417" grpId="0"/>
      <p:bldP spid="742418" grpId="0" animBg="1"/>
      <p:bldP spid="742419" grpId="0" animBg="1"/>
      <p:bldP spid="742420" grpId="0" animBg="1"/>
      <p:bldP spid="742421" grpId="0" animBg="1"/>
      <p:bldP spid="7424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50" name="Picture 6" descr="ut-tower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0355" name="Picture 3" descr="ut-tower-2_l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9528" y="1054838"/>
            <a:ext cx="997199" cy="997199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40357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1111" y="1343328"/>
            <a:ext cx="1079324" cy="113253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740359" name="Rectangle 7"/>
          <p:cNvSpPr>
            <a:spLocks noChangeArrowheads="1"/>
          </p:cNvSpPr>
          <p:nvPr/>
        </p:nvSpPr>
        <p:spPr bwMode="auto">
          <a:xfrm>
            <a:off x="4705123" y="3128270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40360" name="Rectangle 8"/>
          <p:cNvSpPr>
            <a:spLocks noChangeArrowheads="1"/>
          </p:cNvSpPr>
          <p:nvPr/>
        </p:nvSpPr>
        <p:spPr bwMode="auto">
          <a:xfrm>
            <a:off x="3563938" y="2622020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40362" name="Line 10"/>
          <p:cNvSpPr>
            <a:spLocks noChangeShapeType="1"/>
          </p:cNvSpPr>
          <p:nvPr/>
        </p:nvSpPr>
        <p:spPr bwMode="auto">
          <a:xfrm flipH="1" flipV="1">
            <a:off x="2504544" y="2130778"/>
            <a:ext cx="1180143" cy="693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40363" name="Line 11"/>
          <p:cNvSpPr>
            <a:spLocks noChangeShapeType="1"/>
          </p:cNvSpPr>
          <p:nvPr/>
        </p:nvSpPr>
        <p:spPr bwMode="auto">
          <a:xfrm flipV="1">
            <a:off x="4930310" y="2017378"/>
            <a:ext cx="1692275" cy="12617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>
                <a:latin typeface="Times New Roman"/>
                <a:cs typeface="Times New Roman"/>
              </a:rPr>
              <a:t>Muchii</a:t>
            </a:r>
            <a:r>
              <a:rPr lang="en-US" sz="4000" dirty="0">
                <a:latin typeface="Times New Roman"/>
                <a:cs typeface="Times New Roman"/>
              </a:rPr>
              <a:t>/</a:t>
            </a:r>
            <a:r>
              <a:rPr lang="en-US" sz="4000" dirty="0" err="1">
                <a:latin typeface="Times New Roman"/>
                <a:cs typeface="Times New Roman"/>
              </a:rPr>
              <a:t>gradienți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şi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/>
                <a:cs typeface="Times New Roman"/>
              </a:rPr>
              <a:t>invarianță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3561117" y="2737532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 flipH="1">
            <a:off x="1411109" y="2895935"/>
            <a:ext cx="2273578" cy="1092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19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956" y="2369417"/>
            <a:ext cx="1079324" cy="113253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3668266" y="2617519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21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2664" y="3164944"/>
            <a:ext cx="1079324" cy="113253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2" name="Line 10"/>
          <p:cNvSpPr>
            <a:spLocks noChangeShapeType="1"/>
          </p:cNvSpPr>
          <p:nvPr/>
        </p:nvSpPr>
        <p:spPr bwMode="auto">
          <a:xfrm flipH="1">
            <a:off x="2521833" y="2824516"/>
            <a:ext cx="1365955" cy="675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23" name="Picture 3" descr="ut-tower-2_l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9528" y="3594442"/>
            <a:ext cx="997199" cy="997199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4699547" y="3254084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4786104" y="3125140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>
            <a:off x="4802526" y="3412478"/>
            <a:ext cx="2001499" cy="6019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28" name="Picture 3" descr="ut-tower-2_line"/>
          <p:cNvPicPr>
            <a:picLocks noChangeAspect="1" noChangeArrowheads="1"/>
          </p:cNvPicPr>
          <p:nvPr/>
        </p:nvPicPr>
        <p:blipFill rotWithShape="1">
          <a:blip r:embed="rId4" cstate="print"/>
          <a:srcRect l="34727" t="33562"/>
          <a:stretch/>
        </p:blipFill>
        <p:spPr bwMode="auto">
          <a:xfrm>
            <a:off x="6917146" y="2286475"/>
            <a:ext cx="1001174" cy="101904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9" name="Line 12"/>
          <p:cNvSpPr>
            <a:spLocks noChangeShapeType="1"/>
          </p:cNvSpPr>
          <p:nvPr/>
        </p:nvSpPr>
        <p:spPr bwMode="auto">
          <a:xfrm flipV="1">
            <a:off x="4899494" y="3005138"/>
            <a:ext cx="1990034" cy="2837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0985" y="4957208"/>
            <a:ext cx="242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muchie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verticală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invarianță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la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deplasarea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sus-jos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3208608" y="5706807"/>
            <a:ext cx="229288" cy="210226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7227" y="5701838"/>
            <a:ext cx="242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muchie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orizontală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: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invarianță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la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deplasarea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stânga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-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dreapta</a:t>
            </a:r>
            <a:endParaRPr lang="en-US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63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9" grpId="0" animBg="1"/>
      <p:bldP spid="740360" grpId="0" animBg="1"/>
      <p:bldP spid="740362" grpId="0" animBg="1"/>
      <p:bldP spid="740363" grpId="0" animBg="1"/>
      <p:bldP spid="15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29" grpId="0" animBg="1"/>
      <p:bldP spid="2" grpId="0"/>
      <p:bldP spid="27" grpId="0" animBg="1"/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Derivate </a:t>
            </a:r>
            <a:r>
              <a:rPr lang="en-US" dirty="0" err="1">
                <a:latin typeface="Times New Roman"/>
                <a:cs typeface="Times New Roman"/>
              </a:rPr>
              <a:t>şi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muchii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113746" y="2514600"/>
            <a:ext cx="9284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imagine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00405" y="2254250"/>
            <a:ext cx="2743205" cy="2725738"/>
            <a:chOff x="2016" y="1420"/>
            <a:chExt cx="1728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2120" y="1420"/>
              <a:ext cx="150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f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uncția</a:t>
              </a: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de 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intensitate</a:t>
              </a:r>
              <a:b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(de-a </a:t>
              </a:r>
              <a:r>
                <a:rPr lang="en-US" kern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lungul</a:t>
              </a: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kern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liniei</a:t>
              </a: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kern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roşii</a:t>
              </a: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</p:grp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814070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O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uchie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locul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care se produce o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schimbare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bruscă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a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funcției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intensitate</a:t>
            </a:r>
            <a:endParaRPr lang="en-US" sz="28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172205" y="2290768"/>
            <a:ext cx="2741614" cy="2689230"/>
            <a:chOff x="6172205" y="2290768"/>
            <a:chExt cx="2741614" cy="2689230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6172205" y="2895607"/>
              <a:ext cx="2741614" cy="20843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6675430" y="2290768"/>
              <a:ext cx="169071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derivata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funcției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 </a:t>
              </a: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intensitate</a:t>
              </a:r>
              <a:endParaRPr lang="en-US" kern="12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TextBox 10"/>
            <p:cNvSpPr txBox="1">
              <a:spLocks noChangeArrowheads="1"/>
            </p:cNvSpPr>
            <p:nvPr/>
          </p:nvSpPr>
          <p:spPr bwMode="auto">
            <a:xfrm>
              <a:off x="6600830" y="3002229"/>
              <a:ext cx="2119837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9600" b="0" dirty="0">
                  <a:latin typeface="Times New Roman"/>
                  <a:cs typeface="Times New Roman"/>
                </a:rPr>
                <a:t>?</a:t>
              </a:r>
            </a:p>
          </p:txBody>
        </p:sp>
      </p:grp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0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(template matching)</a:t>
            </a:r>
          </a:p>
        </p:txBody>
      </p:sp>
    </p:spTree>
    <p:extLst>
      <p:ext uri="{BB962C8B-B14F-4D97-AF65-F5344CB8AC3E}">
        <p14:creationId xmlns:p14="http://schemas.microsoft.com/office/powerpoint/2010/main" val="1243555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20px-Graph_of_sliding_derivative_lin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554" y="2088444"/>
            <a:ext cx="4699001" cy="4699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Derivata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funcții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err="1">
                <a:latin typeface="Times New Roman"/>
                <a:cs typeface="Times New Roman"/>
              </a:rPr>
              <a:t>panta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dirty="0" err="1">
                <a:latin typeface="Times New Roman"/>
                <a:cs typeface="Times New Roman"/>
              </a:rPr>
              <a:t>înclinarea</a:t>
            </a:r>
            <a:r>
              <a:rPr lang="en-US" dirty="0">
                <a:latin typeface="Times New Roman"/>
                <a:cs typeface="Times New Roman"/>
              </a:rPr>
              <a:t>) </a:t>
            </a:r>
            <a:r>
              <a:rPr lang="en-US" dirty="0" err="1">
                <a:latin typeface="Times New Roman"/>
                <a:cs typeface="Times New Roman"/>
              </a:rPr>
              <a:t>dreptei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tangente</a:t>
            </a:r>
            <a:r>
              <a:rPr lang="en-US" dirty="0">
                <a:latin typeface="Times New Roman"/>
                <a:cs typeface="Times New Roman"/>
              </a:rPr>
              <a:t> la </a:t>
            </a:r>
            <a:r>
              <a:rPr lang="en-US" dirty="0" err="1">
                <a:latin typeface="Times New Roman"/>
                <a:cs typeface="Times New Roman"/>
              </a:rPr>
              <a:t>grafic</a:t>
            </a:r>
            <a:endParaRPr lang="en-US" dirty="0">
              <a:latin typeface="Times New Roman"/>
              <a:cs typeface="Times New Roman"/>
            </a:endParaRPr>
          </a:p>
          <a:p>
            <a:pPr>
              <a:buFontTx/>
              <a:buChar char="-"/>
            </a:pPr>
            <a:endParaRPr lang="en-US" dirty="0">
              <a:latin typeface="Times New Roman"/>
              <a:cs typeface="Times New Roman"/>
            </a:endParaRPr>
          </a:p>
          <a:p>
            <a:pPr>
              <a:buFontTx/>
              <a:buChar char="-"/>
            </a:pPr>
            <a:r>
              <a:rPr lang="en-US" b="1" dirty="0" err="1">
                <a:solidFill>
                  <a:srgbClr val="008000"/>
                </a:solidFill>
                <a:latin typeface="Times New Roman"/>
                <a:cs typeface="Times New Roman"/>
              </a:rPr>
              <a:t>tangenta</a:t>
            </a:r>
            <a:r>
              <a:rPr lang="en-US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8000"/>
                </a:solidFill>
                <a:latin typeface="Times New Roman"/>
                <a:cs typeface="Times New Roman"/>
              </a:rPr>
              <a:t>verde</a:t>
            </a:r>
            <a:r>
              <a:rPr lang="en-US" b="1" dirty="0">
                <a:solidFill>
                  <a:srgbClr val="008000"/>
                </a:solidFill>
                <a:latin typeface="Times New Roman"/>
                <a:cs typeface="Times New Roman"/>
              </a:rPr>
              <a:t> &gt; 0</a:t>
            </a:r>
          </a:p>
          <a:p>
            <a:pPr>
              <a:buFontTx/>
              <a:buChar char="-"/>
            </a:pPr>
            <a:r>
              <a:rPr lang="en-US" b="1" dirty="0" err="1">
                <a:latin typeface="Times New Roman"/>
                <a:cs typeface="Times New Roman"/>
              </a:rPr>
              <a:t>tangenta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neagră</a:t>
            </a:r>
            <a:r>
              <a:rPr lang="en-US" b="1" dirty="0">
                <a:latin typeface="Times New Roman"/>
                <a:cs typeface="Times New Roman"/>
              </a:rPr>
              <a:t> = 0</a:t>
            </a:r>
          </a:p>
          <a:p>
            <a:pPr>
              <a:buFontTx/>
              <a:buChar char="-"/>
            </a:pP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tangenta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roşie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&lt;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4778" y="6307666"/>
            <a:ext cx="392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ro.wikipedia.org</a:t>
            </a:r>
            <a:r>
              <a:rPr lang="en-US" dirty="0">
                <a:solidFill>
                  <a:srgbClr val="0000FF"/>
                </a:solidFill>
              </a:rPr>
              <a:t>/wiki/</a:t>
            </a:r>
            <a:r>
              <a:rPr lang="en-US" dirty="0" err="1">
                <a:solidFill>
                  <a:srgbClr val="0000FF"/>
                </a:solidFill>
              </a:rPr>
              <a:t>Derivată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12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Derivate </a:t>
            </a:r>
            <a:r>
              <a:rPr lang="en-US" dirty="0" err="1">
                <a:latin typeface="Times New Roman"/>
                <a:cs typeface="Times New Roman"/>
              </a:rPr>
              <a:t>şi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muchii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113746" y="2514600"/>
            <a:ext cx="9284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imagine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00405" y="2254250"/>
            <a:ext cx="2743205" cy="2725738"/>
            <a:chOff x="2016" y="1420"/>
            <a:chExt cx="1728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2120" y="1420"/>
              <a:ext cx="150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f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uncția</a:t>
              </a: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de 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intensitate</a:t>
              </a:r>
              <a:b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(de-a </a:t>
              </a:r>
              <a:r>
                <a:rPr lang="en-US" kern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lungul</a:t>
              </a: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kern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liniei</a:t>
              </a: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kern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roşii</a:t>
              </a: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5" y="2290768"/>
            <a:ext cx="2743202" cy="2689230"/>
            <a:chOff x="3888" y="1443"/>
            <a:chExt cx="1728" cy="1694"/>
          </a:xfrm>
        </p:grpSpPr>
        <p:sp>
          <p:nvSpPr>
            <p:cNvPr id="110606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10609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10610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</p:grp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4206" y="1443"/>
              <a:ext cx="106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derivata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funcției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 </a:t>
              </a: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intensitate</a:t>
              </a:r>
              <a:endParaRPr lang="en-US" kern="12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069021" y="3276601"/>
            <a:ext cx="2928943" cy="3205163"/>
            <a:chOff x="3823" y="2064"/>
            <a:chExt cx="1845" cy="2019"/>
          </a:xfrm>
        </p:grpSpPr>
        <p:sp>
          <p:nvSpPr>
            <p:cNvPr id="110603" name="Line 19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04" name="Line 20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05" name="Text Box 21"/>
            <p:cNvSpPr txBox="1">
              <a:spLocks noChangeArrowheads="1"/>
            </p:cNvSpPr>
            <p:nvPr/>
          </p:nvSpPr>
          <p:spPr bwMode="auto">
            <a:xfrm>
              <a:off x="3823" y="3676"/>
              <a:ext cx="184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m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uchiile</a:t>
              </a: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corespund</a:t>
              </a: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punctelor</a:t>
              </a: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 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extrem</a:t>
              </a: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ale 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derivatei</a:t>
              </a:r>
              <a:endParaRPr lang="en-US" kern="12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814070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O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uchie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locul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care se produce o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schimbare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bruscă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a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funcției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intensitate</a:t>
            </a:r>
            <a:endParaRPr lang="en-US" sz="28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6940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latin typeface="Times New Roman"/>
                <a:cs typeface="Times New Roman"/>
              </a:rPr>
              <a:t>Calculul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derivatelor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prin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 dirty="0" err="1">
                <a:latin typeface="Times New Roman"/>
                <a:cs typeface="Times New Roman"/>
              </a:rPr>
              <a:t>corelație</a:t>
            </a:r>
            <a:r>
              <a:rPr lang="en-US" sz="4000" dirty="0">
                <a:latin typeface="Times New Roman"/>
                <a:cs typeface="Times New Roman"/>
              </a:rPr>
              <a:t>/</a:t>
            </a:r>
            <a:r>
              <a:rPr lang="en-US" sz="4000" dirty="0" err="1">
                <a:latin typeface="Times New Roman"/>
                <a:cs typeface="Times New Roman"/>
              </a:rPr>
              <a:t>convoluție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446088" y="1238250"/>
            <a:ext cx="8142287" cy="561975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funcție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f(</a:t>
            </a:r>
            <a:r>
              <a:rPr lang="en-US" sz="2400" dirty="0" err="1">
                <a:solidFill>
                  <a:srgbClr val="0000FF"/>
                </a:solidFill>
                <a:latin typeface="Times New Roman"/>
                <a:cs typeface="Times New Roman"/>
              </a:rPr>
              <a:t>x,y</a:t>
            </a:r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derivata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parțială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raport</a:t>
            </a:r>
            <a:r>
              <a:rPr lang="en-US" sz="2400" dirty="0">
                <a:latin typeface="Times New Roman"/>
                <a:cs typeface="Times New Roman"/>
              </a:rPr>
              <a:t> cu x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  <a:p>
            <a:pPr marL="0" indent="0"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</a:pPr>
            <a:endParaRPr lang="en-US" sz="10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</a:pP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cazul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discret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cazul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imaginilor</a:t>
            </a:r>
            <a:r>
              <a:rPr lang="en-US" sz="2400" dirty="0">
                <a:latin typeface="Times New Roman"/>
                <a:cs typeface="Times New Roman"/>
              </a:rPr>
              <a:t>), </a:t>
            </a:r>
            <a:r>
              <a:rPr lang="en-US" sz="2400" dirty="0" err="1">
                <a:latin typeface="Times New Roman"/>
                <a:cs typeface="Times New Roman"/>
              </a:rPr>
              <a:t>putem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aproxima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derivata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folosind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diferențe</a:t>
            </a:r>
            <a:r>
              <a:rPr lang="en-US" sz="2400" dirty="0">
                <a:latin typeface="Times New Roman"/>
                <a:cs typeface="Times New Roman"/>
              </a:rPr>
              <a:t> finite:</a:t>
            </a:r>
          </a:p>
          <a:p>
            <a:pPr marL="0" indent="0"/>
            <a:endParaRPr lang="en-US" sz="2400" dirty="0">
              <a:latin typeface="Times New Roman"/>
              <a:cs typeface="Times New Roman"/>
            </a:endParaRPr>
          </a:p>
          <a:p>
            <a:pPr marL="0" indent="0"/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</a:pPr>
            <a:r>
              <a:rPr lang="en-US" sz="2400" dirty="0">
                <a:latin typeface="Times New Roman"/>
                <a:cs typeface="Times New Roman"/>
              </a:rPr>
              <a:t>Care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filtrul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corelație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dirty="0" err="1">
                <a:latin typeface="Times New Roman"/>
                <a:cs typeface="Times New Roman"/>
              </a:rPr>
              <a:t>convoluție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implementează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relația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sus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/>
        </p:nvGraphicFramePr>
        <p:xfrm>
          <a:off x="1176338" y="1749425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71520" imgH="393480" progId="Equation.3">
                  <p:embed/>
                </p:oleObj>
              </mc:Choice>
              <mc:Fallback>
                <p:oleObj name="Equation" r:id="rId3" imgW="2171520" imgH="393480" progId="Equation.3">
                  <p:embed/>
                  <p:pic>
                    <p:nvPicPr>
                      <p:cNvPr id="512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749425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/>
        </p:nvGraphicFramePr>
        <p:xfrm>
          <a:off x="1176338" y="4082618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17360" imgH="393480" progId="Equation.3">
                  <p:embed/>
                </p:oleObj>
              </mc:Choice>
              <mc:Fallback>
                <p:oleObj name="Equation" r:id="rId5" imgW="1917360" imgH="393480" progId="Equation.3">
                  <p:embed/>
                  <p:pic>
                    <p:nvPicPr>
                      <p:cNvPr id="66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4082618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6641" name="Object 17"/>
          <p:cNvGraphicFramePr>
            <a:graphicFrameLocks noChangeAspect="1"/>
          </p:cNvGraphicFramePr>
          <p:nvPr/>
        </p:nvGraphicFramePr>
        <p:xfrm>
          <a:off x="1845975" y="1534468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17360" imgH="393480" progId="Equation.3">
                  <p:embed/>
                </p:oleObj>
              </mc:Choice>
              <mc:Fallback>
                <p:oleObj name="Equation" r:id="rId3" imgW="1917360" imgH="393480" progId="Equation.3">
                  <p:embed/>
                  <p:pic>
                    <p:nvPicPr>
                      <p:cNvPr id="66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5975" y="1534468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49505" y="3346822"/>
          <a:ext cx="2740965" cy="2375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50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4584840" y="3763631"/>
            <a:ext cx="1408929" cy="1473200"/>
            <a:chOff x="144" y="144"/>
            <a:chExt cx="1152" cy="1136"/>
          </a:xfrm>
        </p:grpSpPr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153" y="160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33" name="TextBox 10"/>
          <p:cNvSpPr txBox="1">
            <a:spLocks noChangeArrowheads="1"/>
          </p:cNvSpPr>
          <p:nvPr/>
        </p:nvSpPr>
        <p:spPr bwMode="auto">
          <a:xfrm>
            <a:off x="4908997" y="3631148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50" y="5871882"/>
            <a:ext cx="2057400" cy="4699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75" y="5871882"/>
            <a:ext cx="1270000" cy="469900"/>
          </a:xfrm>
          <a:prstGeom prst="rect">
            <a:avLst/>
          </a:prstGeom>
        </p:spPr>
      </p:pic>
      <p:sp>
        <p:nvSpPr>
          <p:cNvPr id="37" name="Line 21"/>
          <p:cNvSpPr>
            <a:spLocks noChangeShapeType="1"/>
          </p:cNvSpPr>
          <p:nvPr/>
        </p:nvSpPr>
        <p:spPr bwMode="auto">
          <a:xfrm flipV="1">
            <a:off x="1215186" y="4543716"/>
            <a:ext cx="1116657" cy="132816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38" name="Line 21"/>
          <p:cNvSpPr>
            <a:spLocks noChangeShapeType="1"/>
          </p:cNvSpPr>
          <p:nvPr/>
        </p:nvSpPr>
        <p:spPr bwMode="auto">
          <a:xfrm flipH="1" flipV="1">
            <a:off x="2791642" y="4543716"/>
            <a:ext cx="1072868" cy="132816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666631" name="TextBox 666630"/>
          <p:cNvSpPr txBox="1"/>
          <p:nvPr/>
        </p:nvSpPr>
        <p:spPr>
          <a:xfrm>
            <a:off x="4650787" y="3808660"/>
            <a:ext cx="1397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0    0   0 0   -1   1  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0    0   0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73217" y="4222112"/>
            <a:ext cx="1397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-1   1  </a:t>
            </a:r>
          </a:p>
        </p:txBody>
      </p:sp>
      <p:sp>
        <p:nvSpPr>
          <p:cNvPr id="57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latin typeface="Times New Roman"/>
                <a:cs typeface="Times New Roman"/>
              </a:rPr>
              <a:t>Calculul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derivatelor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prin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 dirty="0" err="1">
                <a:latin typeface="Times New Roman"/>
                <a:cs typeface="Times New Roman"/>
              </a:rPr>
              <a:t>corelație</a:t>
            </a:r>
            <a:r>
              <a:rPr lang="en-US" sz="4000" dirty="0">
                <a:latin typeface="Times New Roman"/>
                <a:cs typeface="Times New Roman"/>
              </a:rPr>
              <a:t>/</a:t>
            </a:r>
            <a:r>
              <a:rPr lang="en-US" sz="4000" dirty="0" err="1">
                <a:latin typeface="Times New Roman"/>
                <a:cs typeface="Times New Roman"/>
              </a:rPr>
              <a:t>convoluție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3915" y="3346482"/>
            <a:ext cx="169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corelație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71139" y="3357772"/>
            <a:ext cx="169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convoluție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9" name="Group 5"/>
          <p:cNvGrpSpPr>
            <a:grpSpLocks/>
          </p:cNvGrpSpPr>
          <p:nvPr/>
        </p:nvGrpSpPr>
        <p:grpSpPr bwMode="auto">
          <a:xfrm>
            <a:off x="6317227" y="3767188"/>
            <a:ext cx="1408929" cy="1473200"/>
            <a:chOff x="144" y="144"/>
            <a:chExt cx="1152" cy="1136"/>
          </a:xfrm>
        </p:grpSpPr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2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4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5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7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8" name="Rectangle 14"/>
            <p:cNvSpPr>
              <a:spLocks noChangeArrowheads="1"/>
            </p:cNvSpPr>
            <p:nvPr/>
          </p:nvSpPr>
          <p:spPr bwMode="auto">
            <a:xfrm>
              <a:off x="153" y="160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9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0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1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2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3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5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6328234" y="4248833"/>
            <a:ext cx="1397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1   -1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69999" y="2969156"/>
            <a:ext cx="9338" cy="157456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50154" y="2969155"/>
            <a:ext cx="1761844" cy="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43203" y="2599418"/>
            <a:ext cx="34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06189" y="3346482"/>
            <a:ext cx="34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82140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6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66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7" grpId="0" animBg="1"/>
      <p:bldP spid="38" grpId="0" animBg="1"/>
      <p:bldP spid="666631" grpId="0"/>
      <p:bldP spid="666631" grpId="1"/>
      <p:bldP spid="52" grpId="0"/>
      <p:bldP spid="58" grpId="0"/>
      <p:bldP spid="10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3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>
                <a:latin typeface="Times New Roman"/>
                <a:cs typeface="Times New Roman"/>
              </a:rPr>
              <a:t>Derivatele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parțiale</a:t>
            </a:r>
            <a:r>
              <a:rPr lang="en-US" sz="4000" dirty="0">
                <a:latin typeface="Times New Roman"/>
                <a:cs typeface="Times New Roman"/>
              </a:rPr>
              <a:t> ale </a:t>
            </a:r>
            <a:r>
              <a:rPr lang="en-US" sz="4000" dirty="0" err="1">
                <a:latin typeface="Times New Roman"/>
                <a:cs typeface="Times New Roman"/>
              </a:rPr>
              <a:t>unei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imagini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3" cstate="print"/>
          <a:srcRect l="48772" t="2193" r="5710" b="50317"/>
          <a:stretch>
            <a:fillRect/>
          </a:stretch>
        </p:blipFill>
        <p:spPr bwMode="auto">
          <a:xfrm>
            <a:off x="10170581" y="1876778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Box 4"/>
          <p:cNvSpPr txBox="1">
            <a:spLocks noChangeArrowheads="1"/>
          </p:cNvSpPr>
          <p:nvPr/>
        </p:nvSpPr>
        <p:spPr bwMode="auto">
          <a:xfrm>
            <a:off x="1282919" y="5939135"/>
            <a:ext cx="68671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Care imagine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arată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schimbările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în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400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raport</a:t>
            </a:r>
            <a:r>
              <a:rPr lang="en-US" sz="2400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cu x/y ?</a:t>
            </a: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3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616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-1     1</a:t>
              </a:r>
            </a:p>
          </p:txBody>
        </p:sp>
        <p:cxnSp>
          <p:nvCxnSpPr>
            <p:cNvPr id="6164" name="Straight Connector 27"/>
            <p:cNvCxnSpPr>
              <a:cxnSpLocks noChangeShapeType="1"/>
              <a:stCxn id="6163" idx="1"/>
              <a:endCxn id="616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6161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1     -1</a:t>
              </a:r>
            </a:p>
          </p:txBody>
        </p:sp>
        <p:cxnSp>
          <p:nvCxnSpPr>
            <p:cNvPr id="6162" name="Straight Connector 27"/>
            <p:cNvCxnSpPr>
              <a:cxnSpLocks noChangeShapeType="1"/>
              <a:stCxn id="6161" idx="1"/>
              <a:endCxn id="6161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sau</a:t>
            </a:r>
            <a:endParaRPr lang="en-US" b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813322" y="3968750"/>
            <a:ext cx="1131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?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6159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-1    1</a:t>
              </a:r>
            </a:p>
          </p:txBody>
        </p:sp>
        <p:cxnSp>
          <p:nvCxnSpPr>
            <p:cNvPr id="6160" name="Straight Connector 15"/>
            <p:cNvCxnSpPr>
              <a:cxnSpLocks noChangeShapeType="1"/>
              <a:stCxn id="6159" idx="0"/>
              <a:endCxn id="615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819400" y="6488113"/>
            <a:ext cx="41624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(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arătăm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filtrele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pentru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latin typeface="Times New Roman"/>
                <a:ea typeface="+mn-ea"/>
                <a:cs typeface="Times New Roman"/>
              </a:rPr>
              <a:t>corelație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90020" y="3094127"/>
            <a:ext cx="5071003" cy="2470493"/>
            <a:chOff x="1990020" y="3094127"/>
            <a:chExt cx="5071003" cy="247049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446287" y="3094127"/>
              <a:ext cx="2409824" cy="1411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990020" y="5538964"/>
              <a:ext cx="2409824" cy="1411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651199" y="5550509"/>
              <a:ext cx="2409824" cy="1411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2808288"/>
            <a:ext cx="1612900" cy="9779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09" y="2856750"/>
            <a:ext cx="1612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>
                <a:latin typeface="Times New Roman"/>
                <a:cs typeface="Times New Roman"/>
              </a:rPr>
              <a:t>Filtre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Sobel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3" cstate="print"/>
          <a:srcRect l="48772" t="2193" r="5710" b="50317"/>
          <a:stretch>
            <a:fillRect/>
          </a:stretch>
        </p:blipFill>
        <p:spPr bwMode="auto">
          <a:xfrm>
            <a:off x="10170581" y="1876778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85800" y="1190978"/>
            <a:ext cx="8296564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err="1">
                <a:latin typeface="Times New Roman"/>
                <a:cs typeface="Times New Roman"/>
              </a:rPr>
              <a:t>Există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alte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aproximări</a:t>
            </a:r>
            <a:r>
              <a:rPr lang="en-US" sz="2600" dirty="0">
                <a:latin typeface="Times New Roman"/>
                <a:cs typeface="Times New Roman"/>
              </a:rPr>
              <a:t> (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bune</a:t>
            </a:r>
            <a:r>
              <a:rPr lang="en-US" sz="2600" dirty="0">
                <a:latin typeface="Times New Roman"/>
                <a:cs typeface="Times New Roman"/>
              </a:rPr>
              <a:t>) </a:t>
            </a:r>
            <a:r>
              <a:rPr lang="en-US" sz="2600" dirty="0" err="1">
                <a:latin typeface="Times New Roman"/>
                <a:cs typeface="Times New Roman"/>
              </a:rPr>
              <a:t>pentru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calcul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derivatelor</a:t>
            </a:r>
            <a:r>
              <a:rPr lang="en-US" sz="2600" dirty="0">
                <a:latin typeface="Times New Roman"/>
                <a:cs typeface="Times New Roman"/>
              </a:rPr>
              <a:t>:</a:t>
            </a:r>
          </a:p>
          <a:p>
            <a:r>
              <a:rPr lang="en-US" sz="2600" dirty="0" err="1">
                <a:latin typeface="Times New Roman"/>
                <a:cs typeface="Times New Roman"/>
              </a:rPr>
              <a:t>filtre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Sobel</a:t>
            </a:r>
            <a:r>
              <a:rPr lang="en-US" sz="2600" dirty="0">
                <a:latin typeface="Times New Roman"/>
                <a:cs typeface="Times New Roman"/>
              </a:rPr>
              <a:t>: </a:t>
            </a:r>
            <a:r>
              <a:rPr lang="en-US" sz="2600" dirty="0" err="1">
                <a:latin typeface="Times New Roman"/>
                <a:cs typeface="Times New Roman"/>
              </a:rPr>
              <a:t>calculează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derivatele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parțiale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luând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în</a:t>
            </a:r>
            <a:r>
              <a:rPr lang="en-US" sz="2600" dirty="0">
                <a:latin typeface="Times New Roman"/>
                <a:cs typeface="Times New Roman"/>
              </a:rPr>
              <a:t> 	</a:t>
            </a:r>
            <a:r>
              <a:rPr lang="en-US" sz="2600" dirty="0" err="1">
                <a:latin typeface="Times New Roman"/>
                <a:cs typeface="Times New Roman"/>
              </a:rPr>
              <a:t>considerare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vecinătăți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mari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8498" y="4369793"/>
            <a:ext cx="272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Filtru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Sobel</a:t>
            </a:r>
            <a:r>
              <a:rPr lang="en-US" dirty="0">
                <a:latin typeface="Times New Roman"/>
                <a:cs typeface="Times New Roman"/>
              </a:rPr>
              <a:t> vertical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derivatei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parțiale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5072864"/>
            <a:ext cx="1153645" cy="699454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66" y="5041192"/>
            <a:ext cx="1203814" cy="79622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998010" y="4386505"/>
            <a:ext cx="312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Filtru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Sobel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orizontal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derivatei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parțiale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34" name="Group 5"/>
          <p:cNvGrpSpPr>
            <a:grpSpLocks/>
          </p:cNvGrpSpPr>
          <p:nvPr/>
        </p:nvGrpSpPr>
        <p:grpSpPr bwMode="auto">
          <a:xfrm>
            <a:off x="2449816" y="2701929"/>
            <a:ext cx="1408929" cy="1473200"/>
            <a:chOff x="144" y="144"/>
            <a:chExt cx="1152" cy="1136"/>
          </a:xfrm>
        </p:grpSpPr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0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153" y="160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7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0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1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460823" y="2682214"/>
            <a:ext cx="139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-1  0    1</a:t>
            </a:r>
          </a:p>
          <a:p>
            <a:r>
              <a:rPr lang="en-US" sz="3000" b="1" dirty="0"/>
              <a:t>-2  0    2</a:t>
            </a:r>
          </a:p>
          <a:p>
            <a:r>
              <a:rPr lang="en-US" sz="3000" b="1" dirty="0"/>
              <a:t>-1  0    1 </a:t>
            </a:r>
          </a:p>
        </p:txBody>
      </p:sp>
      <p:grpSp>
        <p:nvGrpSpPr>
          <p:cNvPr id="53" name="Group 5"/>
          <p:cNvGrpSpPr>
            <a:grpSpLocks/>
          </p:cNvGrpSpPr>
          <p:nvPr/>
        </p:nvGrpSpPr>
        <p:grpSpPr bwMode="auto">
          <a:xfrm>
            <a:off x="5501814" y="2725681"/>
            <a:ext cx="1408929" cy="1473200"/>
            <a:chOff x="144" y="144"/>
            <a:chExt cx="1152" cy="1136"/>
          </a:xfrm>
        </p:grpSpPr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7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1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2" name="Rectangle 14"/>
            <p:cNvSpPr>
              <a:spLocks noChangeArrowheads="1"/>
            </p:cNvSpPr>
            <p:nvPr/>
          </p:nvSpPr>
          <p:spPr bwMode="auto">
            <a:xfrm>
              <a:off x="153" y="160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5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6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7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0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512820" y="2705966"/>
            <a:ext cx="1548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lain"/>
            </a:pPr>
            <a:r>
              <a:rPr lang="en-US" sz="3000" b="1" dirty="0"/>
              <a:t>2    1</a:t>
            </a:r>
          </a:p>
          <a:p>
            <a:r>
              <a:rPr lang="en-US" sz="3000" b="1" dirty="0"/>
              <a:t>0   0    0    -1  -2 -1 </a:t>
            </a:r>
          </a:p>
        </p:txBody>
      </p:sp>
    </p:spTree>
    <p:extLst>
      <p:ext uri="{BB962C8B-B14F-4D97-AF65-F5344CB8AC3E}">
        <p14:creationId xmlns:p14="http://schemas.microsoft.com/office/powerpoint/2010/main" val="250614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  <p:bldP spid="52" grpId="0"/>
      <p:bldP spid="7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Alte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filtre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diferențe</a:t>
            </a:r>
            <a:r>
              <a:rPr lang="en-US" dirty="0">
                <a:latin typeface="Times New Roman"/>
                <a:cs typeface="Times New Roman"/>
              </a:rPr>
              <a:t> finite</a:t>
            </a:r>
          </a:p>
        </p:txBody>
      </p:sp>
      <p:pic>
        <p:nvPicPr>
          <p:cNvPr id="11161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2" y="1047618"/>
            <a:ext cx="5475116" cy="2737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22902" y="3723184"/>
            <a:ext cx="68230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o-RO" dirty="0" err="1">
                <a:solidFill>
                  <a:srgbClr val="FF0000"/>
                </a:solidFill>
                <a:latin typeface="Times New Roman"/>
                <a:cs typeface="Times New Roman"/>
              </a:rPr>
              <a:t>img</a:t>
            </a:r>
            <a:r>
              <a:rPr lang="ro-RO" dirty="0">
                <a:solidFill>
                  <a:srgbClr val="FF0000"/>
                </a:solidFill>
                <a:latin typeface="Times New Roman"/>
                <a:cs typeface="Times New Roman"/>
              </a:rPr>
              <a:t> = cv2.imread('simona.jpg',0)</a:t>
            </a:r>
          </a:p>
          <a:p>
            <a:r>
              <a:rPr lang="ro-RO" dirty="0" err="1">
                <a:solidFill>
                  <a:srgbClr val="FF0000"/>
                </a:solidFill>
                <a:latin typeface="Times New Roman"/>
                <a:cs typeface="Times New Roman"/>
              </a:rPr>
              <a:t>sobelx</a:t>
            </a:r>
            <a:r>
              <a:rPr lang="ro-RO" dirty="0">
                <a:solidFill>
                  <a:srgbClr val="FF0000"/>
                </a:solidFill>
                <a:latin typeface="Times New Roman"/>
                <a:cs typeface="Times New Roman"/>
              </a:rPr>
              <a:t> = cv2.Sobel(img,cv2.CV_64F,1,0,ksize=5)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plt.imshow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sobelx,cmap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= 'gray')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plt.show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()</a:t>
            </a:r>
            <a:endParaRPr lang="en-US" kern="1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29892" y="2158117"/>
            <a:ext cx="1879428" cy="807505"/>
          </a:xfrm>
          <a:prstGeom prst="rect">
            <a:avLst/>
          </a:prstGeom>
          <a:noFill/>
          <a:ln w="57150" cmpd="sng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40440" y="6589359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09D35E-4DBE-AE4D-91A6-DE349C67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881" y="4322805"/>
            <a:ext cx="2964432" cy="22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5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9"/>
          <p:cNvSpPr>
            <a:spLocks noChangeArrowheads="1"/>
          </p:cNvSpPr>
          <p:nvPr/>
        </p:nvSpPr>
        <p:spPr bwMode="auto">
          <a:xfrm>
            <a:off x="685800" y="3429000"/>
            <a:ext cx="839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>
                <a:latin typeface="Times New Roman"/>
                <a:cs typeface="Times New Roman"/>
              </a:rPr>
              <a:t>Gradientul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arată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direcția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celei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rapide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schimbări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intensitate</a:t>
            </a:r>
            <a:br>
              <a:rPr lang="en-US" sz="2400" dirty="0">
                <a:latin typeface="Times New Roman"/>
                <a:cs typeface="Times New Roman"/>
              </a:rPr>
            </a:br>
            <a:br>
              <a:rPr lang="en-US" sz="2400" dirty="0">
                <a:latin typeface="Times New Roman"/>
                <a:cs typeface="Times New Roman"/>
              </a:rPr>
            </a:b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74853" name="Rectangle 5"/>
          <p:cNvSpPr>
            <a:spLocks noChangeArrowheads="1"/>
          </p:cNvSpPr>
          <p:nvPr/>
        </p:nvSpPr>
        <p:spPr bwMode="auto">
          <a:xfrm>
            <a:off x="6096000" y="2057400"/>
            <a:ext cx="9906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9248" name="Line 6"/>
          <p:cNvSpPr>
            <a:spLocks noChangeShapeType="1"/>
          </p:cNvSpPr>
          <p:nvPr/>
        </p:nvSpPr>
        <p:spPr bwMode="auto">
          <a:xfrm flipV="1">
            <a:off x="6605588" y="2209800"/>
            <a:ext cx="328613" cy="3286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pic>
        <p:nvPicPr>
          <p:cNvPr id="9246" name="Picture 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51688" y="2133600"/>
            <a:ext cx="1535113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44" name="Oval 8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922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129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latin typeface="Times New Roman"/>
                <a:cs typeface="Times New Roman"/>
              </a:rPr>
              <a:t>Gradientul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9222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95730" y="12192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1066800" y="2057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9224" name="Line 13"/>
          <p:cNvSpPr>
            <a:spLocks noChangeShapeType="1"/>
          </p:cNvSpPr>
          <p:nvPr/>
        </p:nvSpPr>
        <p:spPr bwMode="auto">
          <a:xfrm>
            <a:off x="1219200" y="2590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9225" name="Oval 14"/>
          <p:cNvSpPr>
            <a:spLocks noChangeArrowheads="1"/>
          </p:cNvSpPr>
          <p:nvPr/>
        </p:nvSpPr>
        <p:spPr bwMode="auto">
          <a:xfrm>
            <a:off x="1162050" y="2552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pic>
        <p:nvPicPr>
          <p:cNvPr id="9226" name="Picture 15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2132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9" name="Picture 1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67201" y="2819400"/>
            <a:ext cx="141763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6" name="Rectangle 18"/>
          <p:cNvSpPr>
            <a:spLocks noChangeArrowheads="1"/>
          </p:cNvSpPr>
          <p:nvPr/>
        </p:nvSpPr>
        <p:spPr bwMode="auto">
          <a:xfrm rot="5400000">
            <a:off x="4187825" y="1671638"/>
            <a:ext cx="304800" cy="1074738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9241" name="Line 19"/>
          <p:cNvSpPr>
            <a:spLocks noChangeShapeType="1"/>
          </p:cNvSpPr>
          <p:nvPr/>
        </p:nvSpPr>
        <p:spPr bwMode="auto">
          <a:xfrm rot="5400000">
            <a:off x="4076700" y="24765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9242" name="Oval 20"/>
          <p:cNvSpPr>
            <a:spLocks noChangeArrowheads="1"/>
          </p:cNvSpPr>
          <p:nvPr/>
        </p:nvSpPr>
        <p:spPr bwMode="auto">
          <a:xfrm>
            <a:off x="4305301" y="2171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9229" name="Rectangle 26"/>
          <p:cNvSpPr>
            <a:spLocks noChangeArrowheads="1"/>
          </p:cNvSpPr>
          <p:nvPr/>
        </p:nvSpPr>
        <p:spPr bwMode="auto">
          <a:xfrm>
            <a:off x="685800" y="47244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>
                <a:latin typeface="Times New Roman"/>
                <a:cs typeface="Times New Roman"/>
              </a:rPr>
              <a:t>Direcția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gradientului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dată</a:t>
            </a:r>
            <a:r>
              <a:rPr lang="en-US" sz="2400" dirty="0">
                <a:latin typeface="Times New Roman"/>
                <a:cs typeface="Times New Roman"/>
              </a:rPr>
              <a:t> de:</a:t>
            </a:r>
          </a:p>
        </p:txBody>
      </p:sp>
      <p:pic>
        <p:nvPicPr>
          <p:cNvPr id="9230" name="Picture 27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67492" y="4735513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28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" y="6037263"/>
            <a:ext cx="3708400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85800" y="5427663"/>
            <a:ext cx="807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Caracterizăm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muchie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prin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magnitudinea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gradientului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990600" y="3891671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Care </a:t>
            </a:r>
            <a:r>
              <a:rPr lang="en-US" sz="2000" dirty="0" err="1">
                <a:latin typeface="Times New Roman"/>
                <a:cs typeface="Times New Roman"/>
              </a:rPr>
              <a:t>este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legătura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dintre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direcția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gradientului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direcția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muchiei</a:t>
            </a:r>
            <a:r>
              <a:rPr lang="en-US" sz="2000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3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9481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Gradientul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1024467" y="4281138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Direcția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gradientului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este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perpendiculară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direcția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muchiei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16" y="5989899"/>
            <a:ext cx="3052601" cy="799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05418" y="6175112"/>
            <a:ext cx="9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sau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349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74853" grpId="0" animBg="1"/>
      <p:bldP spid="9248" grpId="0" animBg="1"/>
      <p:bldP spid="9244" grpId="0" animBg="1"/>
      <p:bldP spid="974860" grpId="0" animBg="1"/>
      <p:bldP spid="9224" grpId="0" animBg="1"/>
      <p:bldP spid="9225" grpId="0" animBg="1"/>
      <p:bldP spid="974866" grpId="0" animBg="1"/>
      <p:bldP spid="9241" grpId="0" animBg="1"/>
      <p:bldP spid="9242" grpId="0" animBg="1"/>
      <p:bldP spid="9229" grpId="0"/>
      <p:bldP spid="31" grpId="0"/>
      <p:bldP spid="32" grpId="0"/>
      <p:bldP spid="34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476270" y="1314315"/>
            <a:ext cx="790260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600" dirty="0" err="1">
                <a:latin typeface="Times New Roman"/>
                <a:cs typeface="Times New Roman"/>
              </a:rPr>
              <a:t>calculez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întâi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derivatele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parțiale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în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raport</a:t>
            </a:r>
            <a:r>
              <a:rPr lang="en-US" sz="2600" dirty="0">
                <a:latin typeface="Times New Roman"/>
                <a:cs typeface="Times New Roman"/>
              </a:rPr>
              <a:t> cu x </a:t>
            </a:r>
            <a:r>
              <a:rPr lang="en-US" sz="2600" dirty="0" err="1">
                <a:latin typeface="Times New Roman"/>
                <a:cs typeface="Times New Roman"/>
              </a:rPr>
              <a:t>și</a:t>
            </a:r>
            <a:r>
              <a:rPr lang="en-US" sz="2600" dirty="0">
                <a:latin typeface="Times New Roman"/>
                <a:cs typeface="Times New Roman"/>
              </a:rPr>
              <a:t> y</a:t>
            </a:r>
          </a:p>
          <a:p>
            <a:endParaRPr lang="en-US" sz="2600" dirty="0">
              <a:latin typeface="Times New Roman"/>
              <a:cs typeface="Times New Roman"/>
            </a:endParaRPr>
          </a:p>
          <a:p>
            <a:endParaRPr lang="en-US" sz="2600" dirty="0">
              <a:latin typeface="Times New Roman"/>
              <a:cs typeface="Times New Roman"/>
            </a:endParaRPr>
          </a:p>
          <a:p>
            <a:endParaRPr lang="en-US" sz="2600" dirty="0">
              <a:latin typeface="Times New Roman"/>
              <a:cs typeface="Times New Roman"/>
            </a:endParaRPr>
          </a:p>
          <a:p>
            <a:r>
              <a:rPr lang="en-US" sz="2600" dirty="0">
                <a:latin typeface="Times New Roman"/>
                <a:cs typeface="Times New Roman"/>
              </a:rPr>
              <a:t>2.   </a:t>
            </a:r>
            <a:r>
              <a:rPr lang="en-US" sz="2600" dirty="0" err="1">
                <a:latin typeface="Times New Roman"/>
                <a:cs typeface="Times New Roman"/>
              </a:rPr>
              <a:t>obțin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magnitudinea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gradientului</a:t>
            </a:r>
            <a:r>
              <a:rPr lang="en-US" sz="2600" dirty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63" y="1899605"/>
            <a:ext cx="1153645" cy="699454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15" y="1877066"/>
            <a:ext cx="1203814" cy="796223"/>
          </a:xfrm>
          <a:prstGeom prst="rect">
            <a:avLst/>
          </a:prstGeom>
        </p:spPr>
      </p:pic>
      <p:pic>
        <p:nvPicPr>
          <p:cNvPr id="73" name="Picture 2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5218" y="3585142"/>
            <a:ext cx="3708400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34" y="3537778"/>
            <a:ext cx="3052601" cy="799261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904836" y="3722991"/>
            <a:ext cx="9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sau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Calculul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gradientului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255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3" y="3359084"/>
            <a:ext cx="2603377" cy="1986577"/>
          </a:xfrm>
          <a:prstGeom prst="rect">
            <a:avLst/>
          </a:prstGeom>
        </p:spPr>
      </p:pic>
      <p:pic>
        <p:nvPicPr>
          <p:cNvPr id="9" name="Picture 8" descr="img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1" t="53760" r="48650" b="37386"/>
          <a:stretch/>
        </p:blipFill>
        <p:spPr>
          <a:xfrm>
            <a:off x="3711924" y="3236904"/>
            <a:ext cx="1988680" cy="2266220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pic>
        <p:nvPicPr>
          <p:cNvPr id="11" name="Picture 10" descr="Screen shot 2015-10-27 at 4.49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79" y="3236904"/>
            <a:ext cx="3458774" cy="1495220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744730" y="4101797"/>
            <a:ext cx="161647" cy="1792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34380" y="3673923"/>
            <a:ext cx="641144" cy="600153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50803" y="3531615"/>
            <a:ext cx="972223" cy="51217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094212" y="3686252"/>
            <a:ext cx="320572" cy="22192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/>
        </p:nvGraphicFramePr>
        <p:xfrm>
          <a:off x="3887710" y="1978287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3068969" y="2182606"/>
            <a:ext cx="91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/>
                <a:cs typeface="Times New Roman"/>
              </a:rPr>
              <a:t>M</a:t>
            </a:r>
            <a:r>
              <a:rPr lang="en-US" b="1" baseline="-25000" dirty="0" err="1">
                <a:latin typeface="Times New Roman"/>
                <a:cs typeface="Times New Roman"/>
              </a:rPr>
              <a:t>x</a:t>
            </a:r>
            <a:r>
              <a:rPr lang="en-US" b="1" dirty="0">
                <a:latin typeface="Times New Roman"/>
                <a:cs typeface="Times New Roman"/>
              </a:rPr>
              <a:t> =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76270" y="1314315"/>
            <a:ext cx="79026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600" dirty="0" err="1">
                <a:latin typeface="Times New Roman"/>
                <a:cs typeface="Times New Roman"/>
              </a:rPr>
              <a:t>calculez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întâi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derivata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parțială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în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raport</a:t>
            </a:r>
            <a:r>
              <a:rPr lang="en-US" sz="2600" dirty="0">
                <a:latin typeface="Times New Roman"/>
                <a:cs typeface="Times New Roman"/>
              </a:rPr>
              <a:t> cu x</a:t>
            </a:r>
          </a:p>
          <a:p>
            <a:endParaRPr lang="en-US" sz="2600" dirty="0">
              <a:latin typeface="Times New Roman"/>
              <a:cs typeface="Times New Roman"/>
            </a:endParaRPr>
          </a:p>
        </p:txBody>
      </p: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15" y="1273181"/>
            <a:ext cx="1153645" cy="6994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88737" y="4190002"/>
            <a:ext cx="2762792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76409" y="3636001"/>
            <a:ext cx="12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zoom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31227" y="5168856"/>
            <a:ext cx="2795134" cy="1754327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(-1)</a:t>
            </a:r>
            <a:r>
              <a:rPr lang="en-US" dirty="0">
                <a:latin typeface="Times New Roman"/>
                <a:cs typeface="Times New Roman"/>
              </a:rPr>
              <a:t> *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dirty="0">
                <a:solidFill>
                  <a:srgbClr val="F79646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 *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dirty="0">
                <a:solidFill>
                  <a:srgbClr val="F79646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 *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25</a:t>
            </a:r>
            <a:r>
              <a:rPr lang="en-US" dirty="0">
                <a:latin typeface="Times New Roman"/>
                <a:cs typeface="Times New Roman"/>
              </a:rPr>
              <a:t> +</a:t>
            </a:r>
          </a:p>
          <a:p>
            <a:r>
              <a:rPr lang="en-US" dirty="0">
                <a:latin typeface="Times New Roman"/>
                <a:cs typeface="Times New Roman"/>
              </a:rPr>
              <a:t>+  </a:t>
            </a:r>
            <a:r>
              <a:rPr lang="en-US" dirty="0">
                <a:solidFill>
                  <a:srgbClr val="F79646"/>
                </a:solidFill>
                <a:latin typeface="Times New Roman"/>
                <a:cs typeface="Times New Roman"/>
              </a:rPr>
              <a:t>(-2)</a:t>
            </a:r>
            <a:r>
              <a:rPr lang="en-US" dirty="0">
                <a:latin typeface="Times New Roman"/>
                <a:cs typeface="Times New Roman"/>
              </a:rPr>
              <a:t> *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dirty="0">
                <a:solidFill>
                  <a:srgbClr val="F79646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 *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dirty="0">
                <a:solidFill>
                  <a:srgbClr val="F79646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 *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66</a:t>
            </a:r>
            <a:r>
              <a:rPr lang="en-US" dirty="0">
                <a:latin typeface="Times New Roman"/>
                <a:cs typeface="Times New Roman"/>
              </a:rPr>
              <a:t> +</a:t>
            </a:r>
          </a:p>
          <a:p>
            <a:r>
              <a:rPr lang="en-US" dirty="0">
                <a:latin typeface="Times New Roman"/>
                <a:cs typeface="Times New Roman"/>
              </a:rPr>
              <a:t>+  </a:t>
            </a:r>
            <a:r>
              <a:rPr lang="en-US" dirty="0">
                <a:solidFill>
                  <a:srgbClr val="F79646"/>
                </a:solidFill>
                <a:latin typeface="Times New Roman"/>
                <a:cs typeface="Times New Roman"/>
              </a:rPr>
              <a:t>(-1)</a:t>
            </a:r>
            <a:r>
              <a:rPr lang="en-US" dirty="0">
                <a:latin typeface="Times New Roman"/>
                <a:cs typeface="Times New Roman"/>
              </a:rPr>
              <a:t> *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dirty="0">
                <a:solidFill>
                  <a:srgbClr val="F79646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 *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6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dirty="0">
                <a:solidFill>
                  <a:srgbClr val="F79646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 *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121</a:t>
            </a:r>
          </a:p>
          <a:p>
            <a:r>
              <a:rPr lang="en-US" dirty="0">
                <a:latin typeface="Times New Roman"/>
                <a:cs typeface="Times New Roman"/>
              </a:rPr>
              <a:t>= 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278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2524" y="2089590"/>
            <a:ext cx="166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folosesc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filtrul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  <a:p>
            <a:r>
              <a:rPr lang="en-US" dirty="0" err="1">
                <a:latin typeface="Times New Roman"/>
                <a:cs typeface="Times New Roman"/>
              </a:rPr>
              <a:t>Sobel</a:t>
            </a:r>
            <a:r>
              <a:rPr lang="en-US" dirty="0">
                <a:latin typeface="Times New Roman"/>
                <a:cs typeface="Times New Roman"/>
              </a:rPr>
              <a:t> vertical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249933" y="4101797"/>
            <a:ext cx="0" cy="1067059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184" y="5345661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imaginea</a:t>
            </a:r>
            <a:r>
              <a:rPr lang="en-US" dirty="0">
                <a:latin typeface="Times New Roman"/>
                <a:cs typeface="Times New Roman"/>
              </a:rPr>
              <a:t> f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457200" y="-840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imes New Roman"/>
                <a:cs typeface="Times New Roman"/>
              </a:rPr>
              <a:t>Calculul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gradientului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917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64" grpId="0" animBg="1"/>
      <p:bldP spid="67" grpId="0"/>
      <p:bldP spid="5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7013868" y="2982708"/>
            <a:ext cx="12201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șablon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eaLnBrk="0" hangingPunct="0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sens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unic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5162" y="5154838"/>
            <a:ext cx="87490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cea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simplă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metodă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detectare</a:t>
            </a:r>
            <a:r>
              <a:rPr lang="en-US" sz="2400" dirty="0">
                <a:latin typeface="Times New Roman"/>
                <a:cs typeface="Times New Roman"/>
              </a:rPr>
              <a:t> a </a:t>
            </a:r>
            <a:r>
              <a:rPr lang="en-US" sz="2400" dirty="0" err="1">
                <a:latin typeface="Times New Roman"/>
                <a:cs typeface="Times New Roman"/>
              </a:rPr>
              <a:t>obiectelor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pixel din imagine, </a:t>
            </a:r>
            <a:r>
              <a:rPr lang="en-US" sz="2400" dirty="0" err="1">
                <a:latin typeface="Times New Roman"/>
                <a:cs typeface="Times New Roman"/>
              </a:rPr>
              <a:t>compară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şablonul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fereastra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centrată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acel</a:t>
            </a:r>
            <a:r>
              <a:rPr lang="en-US" sz="2400" dirty="0">
                <a:latin typeface="Times New Roman"/>
                <a:cs typeface="Times New Roman"/>
              </a:rPr>
              <a:t> pixel: </a:t>
            </a:r>
            <a:r>
              <a:rPr lang="en-US" sz="2400" dirty="0" err="1">
                <a:latin typeface="Times New Roman"/>
                <a:cs typeface="Times New Roman"/>
              </a:rPr>
              <a:t>măsoară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cât</a:t>
            </a:r>
            <a:r>
              <a:rPr lang="en-US" sz="2400" dirty="0">
                <a:latin typeface="Times New Roman"/>
                <a:cs typeface="Times New Roman"/>
              </a:rPr>
              <a:t> de bine se </a:t>
            </a:r>
            <a:r>
              <a:rPr lang="en-US" sz="2400" dirty="0" err="1">
                <a:latin typeface="Times New Roman"/>
                <a:cs typeface="Times New Roman"/>
              </a:rPr>
              <a:t>aseamănă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fereastra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șablonul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similaritate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0" name="Picture 9" descr="Sens-u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" y="1311106"/>
            <a:ext cx="5487217" cy="3658145"/>
          </a:xfrm>
          <a:prstGeom prst="rect">
            <a:avLst/>
          </a:prstGeom>
        </p:spPr>
      </p:pic>
      <p:pic>
        <p:nvPicPr>
          <p:cNvPr id="11" name="Picture 10" descr="t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6" y="2781180"/>
            <a:ext cx="262581" cy="262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450" y="1587116"/>
            <a:ext cx="2268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Vrem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găsim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în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imaginea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alăturată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șablonul</a:t>
            </a:r>
            <a:r>
              <a:rPr lang="en-US" sz="2000" dirty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mai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jos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4809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505095" y="9838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</a:t>
            </a:r>
            <a:r>
              <a:rPr lang="en-US" b="1" baseline="-25000" dirty="0" err="1"/>
              <a:t>x</a:t>
            </a:r>
            <a:r>
              <a:rPr lang="en-US" b="1" dirty="0"/>
              <a:t> = 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7339585" y="9404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b="1" baseline="-25000" dirty="0"/>
              <a:t>y</a:t>
            </a:r>
            <a:r>
              <a:rPr lang="en-US" b="1" dirty="0"/>
              <a:t> = 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Calculul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gradientului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9075" y="5010087"/>
            <a:ext cx="1067279" cy="369332"/>
          </a:xfrm>
          <a:prstGeom prst="rect">
            <a:avLst/>
          </a:prstGeom>
          <a:noFill/>
          <a:ln w="5715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valori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 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14800" y="4992448"/>
            <a:ext cx="1395725" cy="36933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mari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90601" y="4997349"/>
            <a:ext cx="1395725" cy="36933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mici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57513" y="3492949"/>
            <a:ext cx="528841" cy="1504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997160" y="2957344"/>
            <a:ext cx="315356" cy="20400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298119" y="2828954"/>
            <a:ext cx="943978" cy="2168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imaginea</a:t>
            </a:r>
            <a:r>
              <a:rPr lang="en-US" dirty="0"/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14141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8" grpId="0" animBg="1"/>
      <p:bldP spid="24" grpId="0" animBg="1"/>
      <p:bldP spid="2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3" name="Picture 2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2973" y="5416445"/>
            <a:ext cx="4092708" cy="73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16200000">
            <a:off x="5841296" y="1853137"/>
            <a:ext cx="533041" cy="5587463"/>
          </a:xfrm>
          <a:prstGeom prst="leftBrace">
            <a:avLst>
              <a:gd name="adj1" fmla="val 8333"/>
              <a:gd name="adj2" fmla="val 50281"/>
            </a:avLst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4-12-09 at 12.27.44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93" y="4740911"/>
            <a:ext cx="2627408" cy="1994587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505095" y="9838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</a:t>
            </a:r>
            <a:r>
              <a:rPr lang="en-US" b="1" baseline="-25000" dirty="0" err="1"/>
              <a:t>x</a:t>
            </a:r>
            <a:r>
              <a:rPr lang="en-US" b="1" dirty="0"/>
              <a:t> = 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7339585" y="9404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b="1" baseline="-25000" dirty="0"/>
              <a:t>y</a:t>
            </a:r>
            <a:r>
              <a:rPr lang="en-US" b="1" dirty="0"/>
              <a:t> =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6154043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Magnitudinea</a:t>
            </a:r>
            <a:r>
              <a:rPr lang="en-US" dirty="0"/>
              <a:t> </a:t>
            </a:r>
            <a:r>
              <a:rPr lang="en-US" dirty="0" err="1"/>
              <a:t>gradientului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Calculul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gradientului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imaginea</a:t>
            </a:r>
            <a:r>
              <a:rPr lang="en-US" dirty="0"/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381837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16200000">
            <a:off x="5841296" y="1853137"/>
            <a:ext cx="533041" cy="5587463"/>
          </a:xfrm>
          <a:prstGeom prst="leftBrace">
            <a:avLst>
              <a:gd name="adj1" fmla="val 8333"/>
              <a:gd name="adj2" fmla="val 50281"/>
            </a:avLst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creen shot 2014-12-09 at 12.27.5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12" y="4872695"/>
            <a:ext cx="2620936" cy="1969625"/>
          </a:xfrm>
          <a:prstGeom prst="rect">
            <a:avLst/>
          </a:prstGeom>
        </p:spPr>
      </p:pic>
      <p:pic>
        <p:nvPicPr>
          <p:cNvPr id="18" name="Picture 17" descr="Screen shot 2014-12-09 at 12.44.1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4872695"/>
            <a:ext cx="2620936" cy="1938237"/>
          </a:xfrm>
          <a:prstGeom prst="rect">
            <a:avLst/>
          </a:prstGeom>
        </p:spPr>
      </p:pic>
      <p:pic>
        <p:nvPicPr>
          <p:cNvPr id="21" name="Picture 2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1054" y="5075620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505095" y="9838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</a:t>
            </a:r>
            <a:r>
              <a:rPr lang="en-US" b="1" baseline="-25000" dirty="0" err="1"/>
              <a:t>x</a:t>
            </a:r>
            <a:r>
              <a:rPr lang="en-US" b="1" dirty="0"/>
              <a:t> = 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339585" y="9404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b="1" baseline="-25000" dirty="0"/>
              <a:t>y</a:t>
            </a:r>
            <a:r>
              <a:rPr lang="en-US" b="1" dirty="0"/>
              <a:t> =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788905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Orientarea</a:t>
            </a:r>
            <a:r>
              <a:rPr lang="en-US" dirty="0"/>
              <a:t> </a:t>
            </a:r>
            <a:r>
              <a:rPr lang="en-US" dirty="0" err="1"/>
              <a:t>gradientului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Calculul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gradientului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imaginea</a:t>
            </a:r>
            <a:r>
              <a:rPr lang="en-US" dirty="0"/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383343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16200000">
            <a:off x="5841296" y="1853137"/>
            <a:ext cx="533041" cy="5587463"/>
          </a:xfrm>
          <a:prstGeom prst="leftBrace">
            <a:avLst>
              <a:gd name="adj1" fmla="val 8333"/>
              <a:gd name="adj2" fmla="val 50281"/>
            </a:avLst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creen shot 2014-12-09 at 12.27.5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12" y="4872695"/>
            <a:ext cx="2620936" cy="1969625"/>
          </a:xfrm>
          <a:prstGeom prst="rect">
            <a:avLst/>
          </a:prstGeom>
        </p:spPr>
      </p:pic>
      <p:pic>
        <p:nvPicPr>
          <p:cNvPr id="18" name="Picture 17" descr="Screen shot 2014-12-09 at 12.44.1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4872695"/>
            <a:ext cx="2620936" cy="1938237"/>
          </a:xfrm>
          <a:prstGeom prst="rect">
            <a:avLst/>
          </a:prstGeom>
        </p:spPr>
      </p:pic>
      <p:pic>
        <p:nvPicPr>
          <p:cNvPr id="21" name="Picture 2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1054" y="5075620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Screen shot 2014-12-09 at 12.28.00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34" y="4872695"/>
            <a:ext cx="2540558" cy="1938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700" y="5530517"/>
            <a:ext cx="1346456" cy="120032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[0, 90</a:t>
            </a:r>
            <a:r>
              <a:rPr lang="en-US" baseline="30000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]</a:t>
            </a:r>
          </a:p>
          <a:p>
            <a:r>
              <a:rPr lang="en-US" dirty="0">
                <a:solidFill>
                  <a:srgbClr val="00FFFF"/>
                </a:solidFill>
              </a:rPr>
              <a:t>[90</a:t>
            </a:r>
            <a:r>
              <a:rPr lang="en-US" baseline="30000" dirty="0">
                <a:solidFill>
                  <a:srgbClr val="00FFFF"/>
                </a:solidFill>
              </a:rPr>
              <a:t>0</a:t>
            </a:r>
            <a:r>
              <a:rPr lang="en-US" dirty="0">
                <a:solidFill>
                  <a:srgbClr val="00FFFF"/>
                </a:solidFill>
              </a:rPr>
              <a:t>, 180</a:t>
            </a:r>
            <a:r>
              <a:rPr lang="en-US" baseline="30000" dirty="0">
                <a:solidFill>
                  <a:srgbClr val="00FFFF"/>
                </a:solidFill>
              </a:rPr>
              <a:t>o</a:t>
            </a:r>
            <a:r>
              <a:rPr lang="en-US" dirty="0">
                <a:solidFill>
                  <a:srgbClr val="00FFFF"/>
                </a:solidFill>
              </a:rPr>
              <a:t>]</a:t>
            </a:r>
          </a:p>
          <a:p>
            <a:r>
              <a:rPr lang="en-US" dirty="0">
                <a:solidFill>
                  <a:srgbClr val="00FF00"/>
                </a:solidFill>
              </a:rPr>
              <a:t>[180</a:t>
            </a:r>
            <a:r>
              <a:rPr lang="en-US" baseline="30000" dirty="0">
                <a:solidFill>
                  <a:srgbClr val="00FF00"/>
                </a:solidFill>
              </a:rPr>
              <a:t>o</a:t>
            </a:r>
            <a:r>
              <a:rPr lang="en-US" dirty="0">
                <a:solidFill>
                  <a:srgbClr val="00FF00"/>
                </a:solidFill>
              </a:rPr>
              <a:t>, 270</a:t>
            </a:r>
            <a:r>
              <a:rPr lang="en-US" baseline="30000" dirty="0">
                <a:solidFill>
                  <a:srgbClr val="00FF00"/>
                </a:solidFill>
              </a:rPr>
              <a:t>o</a:t>
            </a:r>
            <a:r>
              <a:rPr lang="en-US" dirty="0">
                <a:solidFill>
                  <a:srgbClr val="00FF00"/>
                </a:solidFill>
              </a:rPr>
              <a:t>]</a:t>
            </a:r>
          </a:p>
          <a:p>
            <a:r>
              <a:rPr lang="en-US" dirty="0">
                <a:solidFill>
                  <a:srgbClr val="FFFF00"/>
                </a:solidFill>
              </a:rPr>
              <a:t>[270</a:t>
            </a:r>
            <a:r>
              <a:rPr lang="en-US" baseline="30000" dirty="0">
                <a:solidFill>
                  <a:srgbClr val="FFFF00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, 360</a:t>
            </a:r>
            <a:r>
              <a:rPr lang="en-US" baseline="30000" dirty="0">
                <a:solidFill>
                  <a:srgbClr val="FFFF00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96058" y="4971513"/>
            <a:ext cx="83097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[0, 90</a:t>
            </a:r>
            <a:r>
              <a:rPr lang="en-US" sz="1600" baseline="30000" dirty="0">
                <a:solidFill>
                  <a:srgbClr val="FF0000"/>
                </a:solidFill>
              </a:rPr>
              <a:t>o</a:t>
            </a:r>
            <a:r>
              <a:rPr lang="en-US" sz="16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4077" y="4935662"/>
            <a:ext cx="94072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FFFF"/>
                </a:solidFill>
              </a:rPr>
              <a:t>[90</a:t>
            </a:r>
            <a:r>
              <a:rPr lang="en-US" sz="1400" baseline="30000" dirty="0">
                <a:solidFill>
                  <a:srgbClr val="00FFFF"/>
                </a:solidFill>
              </a:rPr>
              <a:t>o</a:t>
            </a:r>
            <a:r>
              <a:rPr lang="en-US" sz="1400" dirty="0">
                <a:solidFill>
                  <a:srgbClr val="00FFFF"/>
                </a:solidFill>
              </a:rPr>
              <a:t>,180</a:t>
            </a:r>
            <a:r>
              <a:rPr lang="en-US" sz="1400" baseline="30000" dirty="0">
                <a:solidFill>
                  <a:srgbClr val="00FFFF"/>
                </a:solidFill>
              </a:rPr>
              <a:t>o</a:t>
            </a:r>
            <a:r>
              <a:rPr lang="en-US" sz="1400" dirty="0">
                <a:solidFill>
                  <a:srgbClr val="00FFFF"/>
                </a:solidFill>
              </a:rPr>
              <a:t>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22721" y="6456380"/>
            <a:ext cx="972081" cy="2923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FF00"/>
                </a:solidFill>
              </a:rPr>
              <a:t>[180</a:t>
            </a:r>
            <a:r>
              <a:rPr lang="en-US" sz="1300" baseline="30000" dirty="0">
                <a:solidFill>
                  <a:srgbClr val="00FF00"/>
                </a:solidFill>
              </a:rPr>
              <a:t>o</a:t>
            </a:r>
            <a:r>
              <a:rPr lang="en-US" sz="1300" dirty="0">
                <a:solidFill>
                  <a:srgbClr val="00FF00"/>
                </a:solidFill>
              </a:rPr>
              <a:t>,270</a:t>
            </a:r>
            <a:r>
              <a:rPr lang="en-US" sz="1300" baseline="30000" dirty="0">
                <a:solidFill>
                  <a:srgbClr val="00FF00"/>
                </a:solidFill>
              </a:rPr>
              <a:t>o</a:t>
            </a:r>
            <a:r>
              <a:rPr lang="en-US" sz="1300" dirty="0">
                <a:solidFill>
                  <a:srgbClr val="00FF00"/>
                </a:solidFill>
              </a:rPr>
              <a:t>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96847" y="6456380"/>
            <a:ext cx="1008248" cy="2923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FF00"/>
                </a:solidFill>
              </a:rPr>
              <a:t>[270</a:t>
            </a:r>
            <a:r>
              <a:rPr lang="en-US" sz="1300" baseline="30000" dirty="0">
                <a:solidFill>
                  <a:srgbClr val="00FF00"/>
                </a:solidFill>
              </a:rPr>
              <a:t>o</a:t>
            </a:r>
            <a:r>
              <a:rPr lang="en-US" sz="1300" dirty="0">
                <a:solidFill>
                  <a:srgbClr val="00FF00"/>
                </a:solidFill>
              </a:rPr>
              <a:t>,360</a:t>
            </a:r>
            <a:r>
              <a:rPr lang="en-US" sz="1300" baseline="30000" dirty="0">
                <a:solidFill>
                  <a:srgbClr val="00FF00"/>
                </a:solidFill>
              </a:rPr>
              <a:t>o</a:t>
            </a:r>
            <a:r>
              <a:rPr lang="en-US" sz="1300" dirty="0">
                <a:solidFill>
                  <a:srgbClr val="00FF00"/>
                </a:solidFill>
              </a:rPr>
              <a:t>]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505095" y="9838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</a:t>
            </a:r>
            <a:r>
              <a:rPr lang="en-US" b="1" baseline="-25000" dirty="0" err="1"/>
              <a:t>x</a:t>
            </a:r>
            <a:r>
              <a:rPr lang="en-US" b="1" dirty="0"/>
              <a:t> = 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339585" y="9404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b="1" baseline="-25000" dirty="0"/>
              <a:t>y</a:t>
            </a:r>
            <a:r>
              <a:rPr lang="en-US" b="1" dirty="0"/>
              <a:t> = 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Calculul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gradientului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imaginea</a:t>
            </a:r>
            <a:r>
              <a:rPr lang="en-US" dirty="0"/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20526465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t="49619"/>
          <a:stretch>
            <a:fillRect/>
          </a:stretch>
        </p:blipFill>
        <p:spPr bwMode="auto">
          <a:xfrm>
            <a:off x="295581" y="160454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48772" t="2193" r="5710" b="50317"/>
          <a:stretch>
            <a:fillRect/>
          </a:stretch>
        </p:blipFill>
        <p:spPr bwMode="auto">
          <a:xfrm>
            <a:off x="6201942" y="1604540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40" y="4122315"/>
            <a:ext cx="1612900" cy="977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12" y="4122315"/>
            <a:ext cx="1612900" cy="1066800"/>
          </a:xfrm>
          <a:prstGeom prst="rect">
            <a:avLst/>
          </a:prstGeom>
        </p:spPr>
      </p:pic>
      <p:pic>
        <p:nvPicPr>
          <p:cNvPr id="12" name="Picture 2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7" cstate="print"/>
          <a:srcRect l="33582"/>
          <a:stretch/>
        </p:blipFill>
        <p:spPr bwMode="auto">
          <a:xfrm>
            <a:off x="6078462" y="4117467"/>
            <a:ext cx="2718293" cy="73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201942" y="4906164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Magnitudinea</a:t>
            </a:r>
            <a:r>
              <a:rPr lang="en-US" dirty="0"/>
              <a:t> </a:t>
            </a:r>
            <a:r>
              <a:rPr lang="en-US" dirty="0" err="1"/>
              <a:t>gradientului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Calculul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gradientului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94501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395" y="1755986"/>
            <a:ext cx="4299706" cy="3439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butterfly_gradient.jpg"/>
          <p:cNvPicPr>
            <a:picLocks noChangeAspect="1"/>
          </p:cNvPicPr>
          <p:nvPr/>
        </p:nvPicPr>
        <p:blipFill>
          <a:blip r:embed="rId4" cstate="print"/>
          <a:srcRect l="13873" t="7559" r="9860" b="10982"/>
          <a:stretch>
            <a:fillRect/>
          </a:stretch>
        </p:blipFill>
        <p:spPr bwMode="auto">
          <a:xfrm>
            <a:off x="4515169" y="1755986"/>
            <a:ext cx="4417924" cy="3458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65163" y="5237088"/>
            <a:ext cx="320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imagine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Calculul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gradientului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9830" y="5257855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Magnitudinea</a:t>
            </a:r>
            <a:r>
              <a:rPr lang="en-US" dirty="0"/>
              <a:t> </a:t>
            </a:r>
            <a:r>
              <a:rPr lang="en-US" dirty="0" err="1"/>
              <a:t>gradientului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19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7663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Aplicație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laborator</a:t>
            </a:r>
            <a:r>
              <a:rPr lang="en-US" dirty="0">
                <a:latin typeface="Times New Roman"/>
                <a:cs typeface="Times New Roman"/>
              </a:rPr>
              <a:t>: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 err="1">
                <a:latin typeface="Times New Roman"/>
                <a:cs typeface="Times New Roman"/>
              </a:rPr>
              <a:t>Redimensionarea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păstrarea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conținutului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294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7013868" y="2982708"/>
            <a:ext cx="12201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șablon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eaLnBrk="0" hangingPunct="0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sens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unic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5162" y="5154838"/>
            <a:ext cx="87490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cea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simplă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metodă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detectare</a:t>
            </a:r>
            <a:r>
              <a:rPr lang="en-US" sz="2400" dirty="0">
                <a:latin typeface="Times New Roman"/>
                <a:cs typeface="Times New Roman"/>
              </a:rPr>
              <a:t> a </a:t>
            </a:r>
            <a:r>
              <a:rPr lang="en-US" sz="2400" dirty="0" err="1">
                <a:latin typeface="Times New Roman"/>
                <a:cs typeface="Times New Roman"/>
              </a:rPr>
              <a:t>obiectelor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pixel din imagine, </a:t>
            </a:r>
            <a:r>
              <a:rPr lang="en-US" sz="2400" dirty="0" err="1">
                <a:latin typeface="Times New Roman"/>
                <a:cs typeface="Times New Roman"/>
              </a:rPr>
              <a:t>compară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şablonul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fereastra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centrată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acel</a:t>
            </a:r>
            <a:r>
              <a:rPr lang="en-US" sz="2400" dirty="0">
                <a:latin typeface="Times New Roman"/>
                <a:cs typeface="Times New Roman"/>
              </a:rPr>
              <a:t> pixel: </a:t>
            </a:r>
            <a:r>
              <a:rPr lang="en-US" sz="2400" dirty="0" err="1">
                <a:latin typeface="Times New Roman"/>
                <a:cs typeface="Times New Roman"/>
              </a:rPr>
              <a:t>măsoară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cât</a:t>
            </a:r>
            <a:r>
              <a:rPr lang="en-US" sz="2400" dirty="0">
                <a:latin typeface="Times New Roman"/>
                <a:cs typeface="Times New Roman"/>
              </a:rPr>
              <a:t> de bine se </a:t>
            </a:r>
            <a:r>
              <a:rPr lang="en-US" sz="2400" dirty="0" err="1">
                <a:latin typeface="Times New Roman"/>
                <a:cs typeface="Times New Roman"/>
              </a:rPr>
              <a:t>aseamănă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fereastra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șablonul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similaritate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0" name="Picture 9" descr="Sens-u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" y="1311106"/>
            <a:ext cx="5487217" cy="3658145"/>
          </a:xfrm>
          <a:prstGeom prst="rect">
            <a:avLst/>
          </a:prstGeom>
        </p:spPr>
      </p:pic>
      <p:pic>
        <p:nvPicPr>
          <p:cNvPr id="11" name="Picture 10" descr="t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6" y="2781180"/>
            <a:ext cx="262581" cy="262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450" y="1587116"/>
            <a:ext cx="2268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Vrem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găsim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în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imaginea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alăturată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șablonul</a:t>
            </a:r>
            <a:r>
              <a:rPr lang="en-US" sz="2000" dirty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mai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jos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9" name="Picture 8" descr="t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" y="1324535"/>
            <a:ext cx="262581" cy="2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6106E-6 -2.07495E-6 C 0.22597 -0.00162 0.45245 -0.003 0.54496 -2.07495E-6 C 0.63746 0.00301 0.6418 0.01365 0.5552 0.01758 C 0.46894 0.02152 0.11542 0.01828 0.02656 0.0236 C -0.06247 0.02892 -0.0656 0.04511 0.02205 0.04904 C 0.10969 0.05298 0.46304 0.04257 0.55225 0.04719 C 0.6418 0.05182 0.64874 0.07171 0.55815 0.07657 C 0.46773 0.08143 0.10136 0.07125 0.01025 0.07657 C -0.08104 0.08189 -0.07879 0.10294 0.01025 0.10826 C 0.09928 0.11358 0.45211 0.10271 0.54496 0.10826 C 0.63781 0.11381 0.65551 0.13671 0.567 0.14157 C 0.47883 0.14643 0.10882 0.13278 0.01458 0.13764 C -0.07948 0.1425 -0.08677 0.16563 0.0014 0.17118 C 0.08939 0.17673 0.44777 0.16563 0.54357 0.17118 C 0.63937 0.17673 0.66193 0.19825 0.57602 0.20472 C 0.48994 0.2112 0.12462 0.20403 0.02812 0.21051 C -0.06837 0.21698 -0.0977 0.23919 -0.00294 0.24405 C 0.09182 0.2489 0.50556 0.23595 0.59667 0.24011 C 0.68779 0.24428 0.6359 0.26302 0.54357 0.26949 C 0.45124 0.27597 0.13746 0.27227 0.0427 0.27944 C -0.05189 0.28661 -0.02828 0.30743 -0.0236 0.31298 C -0.01908 0.31853 -0.02689 0.31344 0.06943 0.31298 C 0.16575 0.31252 0.46304 0.30627 0.55381 0.3109 C 0.64475 0.31552 0.69942 0.33403 0.61438 0.34051 C 0.52916 0.34698 0.14631 0.34166 0.0427 0.35022 C -0.06056 0.35878 -0.09284 0.38469 -0.00607 0.39163 C 0.08105 0.39857 0.46391 0.38585 0.56405 0.39163 C 0.66436 0.39741 0.69404 0.42124 0.59529 0.42702 C 0.49636 0.4328 0.05988 0.41985 -0.02828 0.42702 C -0.11627 0.43419 -0.03123 0.46403 0.06648 0.47051 C 0.16419 0.47699 0.47206 0.46334 0.55815 0.46658 C 0.6444 0.46982 0.67581 0.48624 0.58331 0.49017 C 0.49116 0.4941 0.09546 0.48601 0.00417 0.49017 C -0.08677 0.49434 -0.05935 0.51168 0.03697 0.51562 C 0.13329 0.51955 0.49116 0.514 0.58192 0.51377 " pathEditMode="relative" ptsTypes="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şabloanelor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7013868" y="2982708"/>
            <a:ext cx="12201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șablon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eaLnBrk="0" hangingPunct="0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sens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unic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5162" y="5154838"/>
            <a:ext cx="87490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cea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simplă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metodă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detectare</a:t>
            </a:r>
            <a:r>
              <a:rPr lang="en-US" sz="2400" dirty="0">
                <a:latin typeface="Times New Roman"/>
                <a:cs typeface="Times New Roman"/>
              </a:rPr>
              <a:t> a </a:t>
            </a:r>
            <a:r>
              <a:rPr lang="en-US" sz="2400" dirty="0" err="1">
                <a:latin typeface="Times New Roman"/>
                <a:cs typeface="Times New Roman"/>
              </a:rPr>
              <a:t>obiectelor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pixel din imagine, </a:t>
            </a:r>
            <a:r>
              <a:rPr lang="en-US" sz="2400" dirty="0" err="1">
                <a:latin typeface="Times New Roman"/>
                <a:cs typeface="Times New Roman"/>
              </a:rPr>
              <a:t>compară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şablonul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fereastra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centrată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acel</a:t>
            </a:r>
            <a:r>
              <a:rPr lang="en-US" sz="2400" dirty="0">
                <a:latin typeface="Times New Roman"/>
                <a:cs typeface="Times New Roman"/>
              </a:rPr>
              <a:t> pixel: </a:t>
            </a:r>
            <a:r>
              <a:rPr lang="en-US" sz="2400" dirty="0" err="1">
                <a:latin typeface="Times New Roman"/>
                <a:cs typeface="Times New Roman"/>
              </a:rPr>
              <a:t>măsoară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cât</a:t>
            </a:r>
            <a:r>
              <a:rPr lang="en-US" sz="2400" dirty="0">
                <a:latin typeface="Times New Roman"/>
                <a:cs typeface="Times New Roman"/>
              </a:rPr>
              <a:t> de bine se </a:t>
            </a:r>
            <a:r>
              <a:rPr lang="en-US" sz="2400" dirty="0" err="1">
                <a:latin typeface="Times New Roman"/>
                <a:cs typeface="Times New Roman"/>
              </a:rPr>
              <a:t>aseamănă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fereastra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șablonul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similaritate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0" name="Picture 9" descr="Sens-u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" y="1311106"/>
            <a:ext cx="5487217" cy="3658145"/>
          </a:xfrm>
          <a:prstGeom prst="rect">
            <a:avLst/>
          </a:prstGeom>
        </p:spPr>
      </p:pic>
      <p:pic>
        <p:nvPicPr>
          <p:cNvPr id="11" name="Picture 10" descr="t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6" y="2781180"/>
            <a:ext cx="262581" cy="262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1287" y="1587116"/>
            <a:ext cx="2268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Valoarea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cea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mai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mare a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similarității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normcor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t="4080" r="7726" b="8598"/>
          <a:stretch/>
        </p:blipFill>
        <p:spPr>
          <a:xfrm>
            <a:off x="862432" y="1325093"/>
            <a:ext cx="5487217" cy="3681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1464" y="2478069"/>
            <a:ext cx="262581" cy="26258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58701" y="2295002"/>
            <a:ext cx="1132586" cy="3124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481021" y="969852"/>
            <a:ext cx="1958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Similaritate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385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0.5"/>
  <p:tag name="PICTUREFILESIZE" val="526"/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(x,y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8.625"/>
  <p:tag name="PICTUREFILESIZE" val="2718"/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5"/>
  <p:tag name="PICTUREFILESIZE" val="390"/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9.375"/>
  <p:tag name="PICTUREFILESIZE" val="2054"/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9.375"/>
  <p:tag name="PICTUREFILESIZE" val="2054"/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5"/>
  <p:tag name="PICTUREFILESIZE" val="390"/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5"/>
  <p:tag name="PICTUREFILESIZE" val="390"/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9.375"/>
  <p:tag name="PICTUREFILESIZE" val="2054"/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0.5"/>
  <p:tag name="PICTUREFILESIZE" val="526"/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lde{f}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52.25"/>
  <p:tag name="PICTUREFILESIZE" val="790"/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4219FB-C791-4D8C-A3FE-2D954E1C4160}">
  <ds:schemaRefs>
    <ds:schemaRef ds:uri="http://schemas.microsoft.com/office/2006/metadata/properties"/>
    <ds:schemaRef ds:uri="http://schemas.microsoft.com/office/infopath/2007/PartnerControls"/>
    <ds:schemaRef ds:uri="6484dfe6-1747-497f-adeb-3db6e334c90f"/>
    <ds:schemaRef ds:uri="7d5a71b3-8300-4331-8b5e-569812e32b79"/>
  </ds:schemaRefs>
</ds:datastoreItem>
</file>

<file path=customXml/itemProps2.xml><?xml version="1.0" encoding="utf-8"?>
<ds:datastoreItem xmlns:ds="http://schemas.openxmlformats.org/officeDocument/2006/customXml" ds:itemID="{4498F928-5CF9-482A-BE7B-827215E5E9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AD503A-948B-4EF9-9CBF-F9DF637B5E6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20480</TotalTime>
  <Words>2710</Words>
  <Application>Microsoft Office PowerPoint</Application>
  <PresentationFormat>Expunere pe ecran (4:3)</PresentationFormat>
  <Paragraphs>654</Paragraphs>
  <Slides>76</Slides>
  <Notes>49</Notes>
  <HiddenSlides>0</HiddenSlides>
  <MMClips>0</MMClips>
  <ScaleCrop>false</ScaleCrop>
  <HeadingPairs>
    <vt:vector size="4" baseType="variant">
      <vt:variant>
        <vt:lpstr>Temă</vt:lpstr>
      </vt:variant>
      <vt:variant>
        <vt:i4>5</vt:i4>
      </vt:variant>
      <vt:variant>
        <vt:lpstr>Titluri diapozitive</vt:lpstr>
      </vt:variant>
      <vt:variant>
        <vt:i4>76</vt:i4>
      </vt:variant>
    </vt:vector>
  </HeadingPairs>
  <TitlesOfParts>
    <vt:vector size="81" baseType="lpstr">
      <vt:lpstr>fromPrest</vt:lpstr>
      <vt:lpstr>1_fromPrest</vt:lpstr>
      <vt:lpstr>2_fromPrest</vt:lpstr>
      <vt:lpstr>3_fromPrest</vt:lpstr>
      <vt:lpstr>Office Theme</vt:lpstr>
      <vt:lpstr>Concepte și aplicații în  Vederea Artificială </vt:lpstr>
      <vt:lpstr>Prezentare PowerPoint</vt:lpstr>
      <vt:lpstr>Prezentare PowerPoint</vt:lpstr>
      <vt:lpstr>Cursul trecut</vt:lpstr>
      <vt:lpstr>Cursul de azi</vt:lpstr>
      <vt:lpstr>Găsirea şabloanelor (template matching)</vt:lpstr>
      <vt:lpstr>Găsirea şabloanelor - exemplu</vt:lpstr>
      <vt:lpstr>Găsirea şabloanelor - exemplu</vt:lpstr>
      <vt:lpstr>Găsirea şabloanelor - exemplu</vt:lpstr>
      <vt:lpstr>Găsirea şabloanelor - exemplu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Redimensionarea imaginilor</vt:lpstr>
      <vt:lpstr>Prezentare PowerPoint</vt:lpstr>
      <vt:lpstr>Algoritm pentru micşorarea imaginilor cu factor 2</vt:lpstr>
      <vt:lpstr>Prezentare PowerPoint</vt:lpstr>
      <vt:lpstr>Rezultate - zoom</vt:lpstr>
      <vt:lpstr>Algoritm pentru micşorarea imaginilor cu factor 2 cu filtrare Gaussiană</vt:lpstr>
      <vt:lpstr>Prezentare PowerPoint</vt:lpstr>
      <vt:lpstr>Prezentare PowerPoint</vt:lpstr>
      <vt:lpstr>Versus...</vt:lpstr>
      <vt:lpstr>Filtrare Gaussiană</vt:lpstr>
      <vt:lpstr>Prezentare PowerPoint</vt:lpstr>
      <vt:lpstr>Mărirea imaginilor</vt:lpstr>
      <vt:lpstr>Interpolarea imaginilor</vt:lpstr>
      <vt:lpstr>Prezentare PowerPoint</vt:lpstr>
      <vt:lpstr>Prezentare PowerPoint</vt:lpstr>
      <vt:lpstr>Prezentare PowerPoint</vt:lpstr>
      <vt:lpstr>Filtre de reconstrucție</vt:lpstr>
      <vt:lpstr>Filtre de reconstrucție</vt:lpstr>
      <vt:lpstr>Prezentare PowerPoint</vt:lpstr>
      <vt:lpstr>Gradienți &amp; muchii</vt:lpstr>
      <vt:lpstr>Detectarea muchiilor </vt:lpstr>
      <vt:lpstr>Cum se formează muchiile?</vt:lpstr>
      <vt:lpstr>Muchii/gradienți şi invarianță</vt:lpstr>
      <vt:lpstr>Derivate şi muchii</vt:lpstr>
      <vt:lpstr>Derivata unei funcții</vt:lpstr>
      <vt:lpstr>Derivate şi muchii</vt:lpstr>
      <vt:lpstr>Calculul derivatelor prin  corelație/convoluție</vt:lpstr>
      <vt:lpstr>Calculul derivatelor prin  corelație/convoluție</vt:lpstr>
      <vt:lpstr>Derivatele parțiale ale unei imagini</vt:lpstr>
      <vt:lpstr>Filtre Sobel</vt:lpstr>
      <vt:lpstr>Alte filtre pentru diferențe finite</vt:lpstr>
      <vt:lpstr>Gradientul unei imagini</vt:lpstr>
      <vt:lpstr>Calculul gradientului unei imagini</vt:lpstr>
      <vt:lpstr>Prezentare PowerPoint</vt:lpstr>
      <vt:lpstr>Calculul gradientului unei imagini</vt:lpstr>
      <vt:lpstr>Calculul gradientului unei imagini</vt:lpstr>
      <vt:lpstr>Calculul gradientului unei imagini</vt:lpstr>
      <vt:lpstr>Calculul gradientului unei imagini</vt:lpstr>
      <vt:lpstr>Calculul gradientului unei imagini</vt:lpstr>
      <vt:lpstr>Calculul gradientului unei imagini</vt:lpstr>
      <vt:lpstr>Aplicație laborator: Redimensionarea imaginilor cu păstrarea conținutului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lastModifiedBy>Bogdan Alexe</cp:lastModifiedBy>
  <cp:revision>311</cp:revision>
  <dcterms:created xsi:type="dcterms:W3CDTF">2014-09-11T11:15:46Z</dcterms:created>
  <dcterms:modified xsi:type="dcterms:W3CDTF">2024-11-11T20:05:24Z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  <property fmtid="{D5CDD505-2E9C-101B-9397-08002B2CF9AE}" pid="3" name="MediaServiceImageTags">
    <vt:lpwstr/>
  </property>
</Properties>
</file>